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C53D4A0E-CD20-44AF-A469-9B49166C40F2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26"/>
    <a:srgbClr val="FEC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086" autoAdjust="0"/>
  </p:normalViewPr>
  <p:slideViewPr>
    <p:cSldViewPr>
      <p:cViewPr varScale="1">
        <p:scale>
          <a:sx n="111" d="100"/>
          <a:sy n="111" d="100"/>
        </p:scale>
        <p:origin x="1512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53B46-1808-4E8A-A979-01F28E62E61F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453AD-173C-4364-A6FE-DAFCA6CB8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129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05209-6D8E-4E22-8842-F8A3912D0A37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AD6A2-A7B2-4CF1-8611-222D8B8422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8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SAVIEZ VOUS ?</a:t>
            </a:r>
          </a:p>
          <a:p>
            <a:r>
              <a:rPr lang="fr-FR" dirty="0"/>
              <a:t>Dirigeants, bénéficiez également de l’épargne salariale</a:t>
            </a:r>
          </a:p>
          <a:p>
            <a:pPr marL="12700">
              <a:spcBef>
                <a:spcPts val="600"/>
              </a:spcBef>
            </a:pPr>
            <a:r>
              <a:rPr lang="fr-FR" sz="12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entreprises</a:t>
            </a:r>
            <a:r>
              <a:rPr lang="fr-FR" sz="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moins de 250 salariés,  en tant que dirigeant, vous bénéficiez des avantages</a:t>
            </a:r>
            <a:r>
              <a:rPr lang="fr-FR" sz="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liés à l’épargne salariale  au même titre que</a:t>
            </a:r>
            <a:r>
              <a:rPr lang="fr-FR" sz="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 salariés.</a:t>
            </a:r>
            <a:endParaRPr lang="fr-FR" sz="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14300">
              <a:spcBef>
                <a:spcPts val="600"/>
              </a:spcBef>
            </a:pPr>
            <a:r>
              <a:rPr lang="fr-FR" sz="12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 conjoint (y compris lié  par un PACS) est également  concerné s’il a le statut</a:t>
            </a:r>
            <a:r>
              <a:rPr lang="fr-FR" sz="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conjoint collaborateur  ou associé.</a:t>
            </a:r>
            <a:endParaRPr lang="fr-FR" sz="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AD6A2-A7B2-4CF1-8611-222D8B84222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554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Zoom sur les avantages sociaux et  fiscaux :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L’ENTREPRISE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sommes versées au titre de la participation, de l’intéressement et de l’abondement sont déductibles de l’assiette du bénéfice imposable et exonérées des charges patronales.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Elles sont assujetties au forfait social réduit de 16 % si investies sur le PERECO pour les entreprises à partir de 50 salariés.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avantages fiscaux pour les entreprises de moins de 50 salariés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déduction du bénéfice imposable 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exonération des charges patronales 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exonération complète du Forfait social.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AD6A2-A7B2-4CF1-8611-222D8B84222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29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AD6A2-A7B2-4CF1-8611-222D8B84222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560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359999" y="359999"/>
            <a:ext cx="3744000" cy="3960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104000" y="360000"/>
            <a:ext cx="4680000" cy="3960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44008" y="1597819"/>
            <a:ext cx="3814192" cy="1102519"/>
          </a:xfrm>
        </p:spPr>
        <p:txBody>
          <a:bodyPr/>
          <a:lstStyle>
            <a:lvl1pPr>
              <a:lnSpc>
                <a:spcPts val="4200"/>
              </a:lnSpc>
              <a:defRPr sz="3400" u="heavy" baseline="0">
                <a:solidFill>
                  <a:schemeClr val="bg1"/>
                </a:solidFill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7B31AC-9F71-4159-997D-3E1FB475E1A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81F14F-897A-464C-BE4F-9E0AAAD89054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DD0404-1AAD-4258-A3D1-3389C33F87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9999" y="4860000"/>
            <a:ext cx="5796177" cy="274637"/>
          </a:xfrm>
        </p:spPr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9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00" y="1131590"/>
            <a:ext cx="8352928" cy="3168352"/>
          </a:xfrm>
        </p:spPr>
        <p:txBody>
          <a:bodyPr anchor="ctr" anchorCtr="0"/>
          <a:lstStyle>
            <a:lvl1pPr marL="0" indent="0" algn="l">
              <a:lnSpc>
                <a:spcPts val="4300"/>
              </a:lnSpc>
              <a:buFont typeface="+mj-lt"/>
              <a:buNone/>
              <a:defRPr sz="3400" b="0" u="heavy" cap="all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E77D859E-3903-44DB-8B81-65C33D532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FD2-5ED2-4B73-921B-2EF78EA8EE54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94CA38F5-9CD6-443D-B09C-4E782C2A9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18F9C8C-F7A3-4A67-98D7-A20901DC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48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627534"/>
            <a:ext cx="7272808" cy="411550"/>
          </a:xfrm>
        </p:spPr>
        <p:txBody>
          <a:bodyPr/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1183101"/>
            <a:ext cx="7272808" cy="3332866"/>
          </a:xfrm>
        </p:spPr>
        <p:txBody>
          <a:bodyPr/>
          <a:lstStyle>
            <a:lvl1pPr marL="177800" indent="-177800">
              <a:lnSpc>
                <a:spcPts val="300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300" b="0" cap="none" baseline="0">
                <a:latin typeface="Gilroy" pitchFamily="50" charset="0"/>
              </a:defRPr>
            </a:lvl1pPr>
            <a:lvl2pPr marL="177800" indent="0">
              <a:lnSpc>
                <a:spcPts val="1200"/>
              </a:lnSpc>
              <a:defRPr sz="1300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D1ED893A-A9CE-4C47-A29B-F4A9738C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5FA6-2F4C-4535-B8C6-59719D7F877D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56F0A66-55FE-43D0-84E2-E0A1C156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A9E0752-0DDA-47FF-8CBF-A71A44BC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034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627534"/>
            <a:ext cx="7272808" cy="411550"/>
          </a:xfrm>
        </p:spPr>
        <p:txBody>
          <a:bodyPr/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3728" y="1183101"/>
            <a:ext cx="6912768" cy="3332866"/>
          </a:xfrm>
        </p:spPr>
        <p:txBody>
          <a:bodyPr/>
          <a:lstStyle>
            <a:lvl1pPr marL="0" indent="0">
              <a:lnSpc>
                <a:spcPts val="3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defRPr sz="1300" b="0" cap="none" baseline="0">
                <a:latin typeface="Gilroy" pitchFamily="50" charset="0"/>
              </a:defRPr>
            </a:lvl1pPr>
            <a:lvl2pPr marL="1588" indent="0">
              <a:lnSpc>
                <a:spcPts val="1200"/>
              </a:lnSpc>
              <a:defRPr sz="1300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831807D-2A1B-4826-A96C-185EB2318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59B9-8AB7-46E1-823A-0E202B311AA6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0750296-8C09-4A0C-9FFC-93D823B7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AC76037-C030-4A5B-AE89-B97711D9A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723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000" y="987574"/>
            <a:ext cx="8229600" cy="3607049"/>
          </a:xfrm>
        </p:spPr>
        <p:txBody>
          <a:bodyPr/>
          <a:lstStyle>
            <a:lvl1pPr marL="177800" indent="-177800">
              <a:lnSpc>
                <a:spcPts val="300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300" b="0" cap="none" baseline="0"/>
            </a:lvl1pPr>
            <a:lvl2pPr marL="177800" indent="0">
              <a:lnSpc>
                <a:spcPts val="1200"/>
              </a:lnSpc>
              <a:defRPr sz="10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7790850-3F46-44AF-B697-DDC5C7C3BEE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0AA435-15B3-4101-8A3C-2AC84DA55A0E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1BBD0523-0104-49DB-ABFC-9C86AED3575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41CB2509-6A8F-448A-BDAB-2AAA71A6255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627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000" y="2291070"/>
            <a:ext cx="3599944" cy="1224136"/>
          </a:xfr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600" b="1" i="0" cap="none" baseline="0"/>
            </a:lvl1pPr>
            <a:lvl2pPr marL="0" indent="0">
              <a:lnSpc>
                <a:spcPts val="1800"/>
              </a:lnSpc>
              <a:defRPr sz="16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pSp>
        <p:nvGrpSpPr>
          <p:cNvPr id="13" name="Groupe 12"/>
          <p:cNvGrpSpPr/>
          <p:nvPr userDrawn="1"/>
        </p:nvGrpSpPr>
        <p:grpSpPr>
          <a:xfrm>
            <a:off x="467544" y="1756961"/>
            <a:ext cx="344488" cy="325436"/>
            <a:chOff x="539750" y="1803401"/>
            <a:chExt cx="344488" cy="325436"/>
          </a:xfrm>
          <a:solidFill>
            <a:schemeClr val="accent1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539750" y="1803401"/>
              <a:ext cx="344488" cy="176212"/>
            </a:xfrm>
            <a:custGeom>
              <a:avLst/>
              <a:gdLst>
                <a:gd name="T0" fmla="*/ 217 w 217"/>
                <a:gd name="T1" fmla="*/ 0 h 111"/>
                <a:gd name="T2" fmla="*/ 110 w 217"/>
                <a:gd name="T3" fmla="*/ 64 h 111"/>
                <a:gd name="T4" fmla="*/ 0 w 217"/>
                <a:gd name="T5" fmla="*/ 0 h 111"/>
                <a:gd name="T6" fmla="*/ 0 w 217"/>
                <a:gd name="T7" fmla="*/ 47 h 111"/>
                <a:gd name="T8" fmla="*/ 110 w 217"/>
                <a:gd name="T9" fmla="*/ 111 h 111"/>
                <a:gd name="T10" fmla="*/ 217 w 217"/>
                <a:gd name="T11" fmla="*/ 47 h 111"/>
                <a:gd name="T12" fmla="*/ 217 w 217"/>
                <a:gd name="T1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217" y="0"/>
                  </a:moveTo>
                  <a:lnTo>
                    <a:pt x="110" y="64"/>
                  </a:lnTo>
                  <a:lnTo>
                    <a:pt x="0" y="0"/>
                  </a:lnTo>
                  <a:lnTo>
                    <a:pt x="0" y="47"/>
                  </a:lnTo>
                  <a:lnTo>
                    <a:pt x="110" y="111"/>
                  </a:lnTo>
                  <a:lnTo>
                    <a:pt x="217" y="47"/>
                  </a:lnTo>
                  <a:lnTo>
                    <a:pt x="2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539750" y="1952625"/>
              <a:ext cx="344488" cy="176212"/>
            </a:xfrm>
            <a:custGeom>
              <a:avLst/>
              <a:gdLst>
                <a:gd name="T0" fmla="*/ 110 w 217"/>
                <a:gd name="T1" fmla="*/ 64 h 111"/>
                <a:gd name="T2" fmla="*/ 0 w 217"/>
                <a:gd name="T3" fmla="*/ 0 h 111"/>
                <a:gd name="T4" fmla="*/ 0 w 217"/>
                <a:gd name="T5" fmla="*/ 44 h 111"/>
                <a:gd name="T6" fmla="*/ 110 w 217"/>
                <a:gd name="T7" fmla="*/ 111 h 111"/>
                <a:gd name="T8" fmla="*/ 217 w 217"/>
                <a:gd name="T9" fmla="*/ 44 h 111"/>
                <a:gd name="T10" fmla="*/ 217 w 217"/>
                <a:gd name="T11" fmla="*/ 0 h 111"/>
                <a:gd name="T12" fmla="*/ 110 w 217"/>
                <a:gd name="T13" fmla="*/ 6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110" y="64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110" y="111"/>
                  </a:lnTo>
                  <a:lnTo>
                    <a:pt x="217" y="44"/>
                  </a:lnTo>
                  <a:lnTo>
                    <a:pt x="217" y="0"/>
                  </a:lnTo>
                  <a:lnTo>
                    <a:pt x="110" y="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9" name="Espace réservé de l'élément multimédia 18"/>
          <p:cNvSpPr>
            <a:spLocks noGrp="1"/>
          </p:cNvSpPr>
          <p:nvPr>
            <p:ph type="media" sz="quarter" idx="13"/>
          </p:nvPr>
        </p:nvSpPr>
        <p:spPr>
          <a:xfrm>
            <a:off x="4211638" y="1138941"/>
            <a:ext cx="4537075" cy="2706687"/>
          </a:xfrm>
        </p:spPr>
        <p:txBody>
          <a:bodyPr/>
          <a:lstStyle/>
          <a:p>
            <a:r>
              <a:rPr lang="fr-FR"/>
              <a:t>Cliquez sur l'icône pour ajouter l'élément multimédia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988AE504-5F98-4FB2-8310-3F603004C68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9D95C77-CA21-47EA-B22D-8ED9B9D9E7A1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CD6DEF-EC54-45DB-824C-9C431A7ABB4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2131817-5EAB-40CE-9F10-2AB31792374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4815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59832" y="1056136"/>
            <a:ext cx="2052000" cy="1080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12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000" b="0" i="0" cap="none" baseline="0"/>
            </a:lvl1pPr>
            <a:lvl2pPr marL="0" indent="0">
              <a:lnSpc>
                <a:spcPts val="1200"/>
              </a:lnSpc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468313" y="1058863"/>
            <a:ext cx="2447925" cy="3025775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4"/>
          </p:nvPr>
        </p:nvSpPr>
        <p:spPr>
          <a:xfrm>
            <a:off x="4104000" y="3004638"/>
            <a:ext cx="2052000" cy="1080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12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000" b="0" i="0" cap="none" baseline="0"/>
            </a:lvl1pPr>
            <a:lvl2pPr marL="0" indent="0">
              <a:lnSpc>
                <a:spcPts val="1200"/>
              </a:lnSpc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5" name="Espace réservé pour une image  4"/>
          <p:cNvSpPr>
            <a:spLocks noGrp="1"/>
          </p:cNvSpPr>
          <p:nvPr>
            <p:ph type="pic" sz="quarter" idx="15"/>
          </p:nvPr>
        </p:nvSpPr>
        <p:spPr>
          <a:xfrm>
            <a:off x="6300192" y="1058863"/>
            <a:ext cx="2447925" cy="3025775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quarter" idx="16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5042179-4C2D-4B1B-A06A-98BFE95E9E36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ABA436FA-820B-41CE-BFE9-25CCF1A83D7D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5DE40275-3654-4B94-9FC3-978B0F32E17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E1EC8E91-7FDF-42E3-A845-6917B4B7AF8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892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84024" y="2715766"/>
            <a:ext cx="2087776" cy="1224136"/>
          </a:xfr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600" b="0" i="1" cap="none" baseline="0"/>
            </a:lvl1pPr>
            <a:lvl2pPr marL="0" indent="0">
              <a:lnSpc>
                <a:spcPts val="1800"/>
              </a:lnSpc>
              <a:defRPr sz="1600" b="0"/>
            </a:lvl2pPr>
          </a:lstStyle>
          <a:p>
            <a:pPr lvl="0"/>
            <a:r>
              <a:rPr lang="fr-FR" dirty="0"/>
              <a:t>Nous sommes </a:t>
            </a:r>
          </a:p>
          <a:p>
            <a:pPr lvl="0"/>
            <a:r>
              <a:rPr lang="fr-FR" dirty="0"/>
              <a:t>présents aux côtés </a:t>
            </a:r>
          </a:p>
          <a:p>
            <a:pPr lvl="0"/>
            <a:r>
              <a:rPr lang="fr-FR" dirty="0"/>
              <a:t>de tous les acteurs </a:t>
            </a:r>
          </a:p>
          <a:p>
            <a:pPr lvl="0"/>
            <a:r>
              <a:rPr lang="fr-FR" dirty="0"/>
              <a:t>du secteur.</a:t>
            </a:r>
          </a:p>
        </p:txBody>
      </p:sp>
      <p:sp>
        <p:nvSpPr>
          <p:cNvPr id="14" name="Espace réservé pour une image  4"/>
          <p:cNvSpPr>
            <a:spLocks noGrp="1"/>
          </p:cNvSpPr>
          <p:nvPr>
            <p:ph type="pic" sz="quarter" idx="14"/>
          </p:nvPr>
        </p:nvSpPr>
        <p:spPr>
          <a:xfrm>
            <a:off x="2843808" y="1131305"/>
            <a:ext cx="5904000" cy="31680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grpSp>
        <p:nvGrpSpPr>
          <p:cNvPr id="15" name="Groupe 14"/>
          <p:cNvGrpSpPr/>
          <p:nvPr userDrawn="1"/>
        </p:nvGrpSpPr>
        <p:grpSpPr>
          <a:xfrm>
            <a:off x="690695" y="1778876"/>
            <a:ext cx="1080119" cy="830220"/>
            <a:chOff x="3956050" y="2098675"/>
            <a:chExt cx="1235075" cy="949325"/>
          </a:xfrm>
        </p:grpSpPr>
        <p:sp>
          <p:nvSpPr>
            <p:cNvPr id="16" name="Freeform 5"/>
            <p:cNvSpPr>
              <a:spLocks/>
            </p:cNvSpPr>
            <p:nvPr userDrawn="1"/>
          </p:nvSpPr>
          <p:spPr bwMode="auto">
            <a:xfrm>
              <a:off x="3956050" y="2098675"/>
              <a:ext cx="708025" cy="949325"/>
            </a:xfrm>
            <a:custGeom>
              <a:avLst/>
              <a:gdLst>
                <a:gd name="T0" fmla="*/ 174 w 187"/>
                <a:gd name="T1" fmla="*/ 140 h 250"/>
                <a:gd name="T2" fmla="*/ 187 w 187"/>
                <a:gd name="T3" fmla="*/ 91 h 250"/>
                <a:gd name="T4" fmla="*/ 161 w 187"/>
                <a:gd name="T5" fmla="*/ 25 h 250"/>
                <a:gd name="T6" fmla="*/ 94 w 187"/>
                <a:gd name="T7" fmla="*/ 0 h 250"/>
                <a:gd name="T8" fmla="*/ 26 w 187"/>
                <a:gd name="T9" fmla="*/ 25 h 250"/>
                <a:gd name="T10" fmla="*/ 0 w 187"/>
                <a:gd name="T11" fmla="*/ 91 h 250"/>
                <a:gd name="T12" fmla="*/ 5 w 187"/>
                <a:gd name="T13" fmla="*/ 129 h 250"/>
                <a:gd name="T14" fmla="*/ 27 w 187"/>
                <a:gd name="T15" fmla="*/ 185 h 250"/>
                <a:gd name="T16" fmla="*/ 56 w 187"/>
                <a:gd name="T17" fmla="*/ 250 h 250"/>
                <a:gd name="T18" fmla="*/ 161 w 187"/>
                <a:gd name="T19" fmla="*/ 250 h 250"/>
                <a:gd name="T20" fmla="*/ 139 w 187"/>
                <a:gd name="T21" fmla="*/ 171 h 250"/>
                <a:gd name="T22" fmla="*/ 174 w 187"/>
                <a:gd name="T23" fmla="*/ 14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" h="250">
                  <a:moveTo>
                    <a:pt x="174" y="140"/>
                  </a:moveTo>
                  <a:cubicBezTo>
                    <a:pt x="183" y="126"/>
                    <a:pt x="187" y="110"/>
                    <a:pt x="187" y="91"/>
                  </a:cubicBezTo>
                  <a:cubicBezTo>
                    <a:pt x="187" y="64"/>
                    <a:pt x="178" y="42"/>
                    <a:pt x="161" y="25"/>
                  </a:cubicBezTo>
                  <a:cubicBezTo>
                    <a:pt x="143" y="8"/>
                    <a:pt x="121" y="0"/>
                    <a:pt x="94" y="0"/>
                  </a:cubicBezTo>
                  <a:cubicBezTo>
                    <a:pt x="66" y="0"/>
                    <a:pt x="44" y="8"/>
                    <a:pt x="26" y="25"/>
                  </a:cubicBezTo>
                  <a:cubicBezTo>
                    <a:pt x="9" y="42"/>
                    <a:pt x="0" y="64"/>
                    <a:pt x="0" y="91"/>
                  </a:cubicBezTo>
                  <a:cubicBezTo>
                    <a:pt x="0" y="104"/>
                    <a:pt x="2" y="116"/>
                    <a:pt x="5" y="129"/>
                  </a:cubicBezTo>
                  <a:cubicBezTo>
                    <a:pt x="8" y="141"/>
                    <a:pt x="16" y="160"/>
                    <a:pt x="27" y="185"/>
                  </a:cubicBezTo>
                  <a:cubicBezTo>
                    <a:pt x="56" y="250"/>
                    <a:pt x="56" y="250"/>
                    <a:pt x="56" y="250"/>
                  </a:cubicBezTo>
                  <a:cubicBezTo>
                    <a:pt x="161" y="250"/>
                    <a:pt x="161" y="250"/>
                    <a:pt x="161" y="250"/>
                  </a:cubicBezTo>
                  <a:cubicBezTo>
                    <a:pt x="139" y="171"/>
                    <a:pt x="139" y="171"/>
                    <a:pt x="139" y="171"/>
                  </a:cubicBezTo>
                  <a:cubicBezTo>
                    <a:pt x="154" y="164"/>
                    <a:pt x="166" y="154"/>
                    <a:pt x="174" y="14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4483100" y="2098675"/>
              <a:ext cx="708025" cy="949325"/>
            </a:xfrm>
            <a:custGeom>
              <a:avLst/>
              <a:gdLst>
                <a:gd name="T0" fmla="*/ 174 w 187"/>
                <a:gd name="T1" fmla="*/ 140 h 250"/>
                <a:gd name="T2" fmla="*/ 187 w 187"/>
                <a:gd name="T3" fmla="*/ 91 h 250"/>
                <a:gd name="T4" fmla="*/ 161 w 187"/>
                <a:gd name="T5" fmla="*/ 25 h 250"/>
                <a:gd name="T6" fmla="*/ 94 w 187"/>
                <a:gd name="T7" fmla="*/ 0 h 250"/>
                <a:gd name="T8" fmla="*/ 26 w 187"/>
                <a:gd name="T9" fmla="*/ 25 h 250"/>
                <a:gd name="T10" fmla="*/ 0 w 187"/>
                <a:gd name="T11" fmla="*/ 91 h 250"/>
                <a:gd name="T12" fmla="*/ 5 w 187"/>
                <a:gd name="T13" fmla="*/ 129 h 250"/>
                <a:gd name="T14" fmla="*/ 27 w 187"/>
                <a:gd name="T15" fmla="*/ 185 h 250"/>
                <a:gd name="T16" fmla="*/ 56 w 187"/>
                <a:gd name="T17" fmla="*/ 250 h 250"/>
                <a:gd name="T18" fmla="*/ 161 w 187"/>
                <a:gd name="T19" fmla="*/ 250 h 250"/>
                <a:gd name="T20" fmla="*/ 139 w 187"/>
                <a:gd name="T21" fmla="*/ 171 h 250"/>
                <a:gd name="T22" fmla="*/ 174 w 187"/>
                <a:gd name="T23" fmla="*/ 14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" h="250">
                  <a:moveTo>
                    <a:pt x="174" y="140"/>
                  </a:moveTo>
                  <a:cubicBezTo>
                    <a:pt x="183" y="126"/>
                    <a:pt x="187" y="110"/>
                    <a:pt x="187" y="91"/>
                  </a:cubicBezTo>
                  <a:cubicBezTo>
                    <a:pt x="187" y="64"/>
                    <a:pt x="178" y="42"/>
                    <a:pt x="161" y="25"/>
                  </a:cubicBezTo>
                  <a:cubicBezTo>
                    <a:pt x="143" y="8"/>
                    <a:pt x="121" y="0"/>
                    <a:pt x="94" y="0"/>
                  </a:cubicBezTo>
                  <a:cubicBezTo>
                    <a:pt x="66" y="0"/>
                    <a:pt x="44" y="8"/>
                    <a:pt x="26" y="25"/>
                  </a:cubicBezTo>
                  <a:cubicBezTo>
                    <a:pt x="9" y="42"/>
                    <a:pt x="0" y="64"/>
                    <a:pt x="0" y="91"/>
                  </a:cubicBezTo>
                  <a:cubicBezTo>
                    <a:pt x="0" y="104"/>
                    <a:pt x="2" y="116"/>
                    <a:pt x="5" y="129"/>
                  </a:cubicBezTo>
                  <a:cubicBezTo>
                    <a:pt x="8" y="141"/>
                    <a:pt x="16" y="160"/>
                    <a:pt x="27" y="185"/>
                  </a:cubicBezTo>
                  <a:cubicBezTo>
                    <a:pt x="56" y="250"/>
                    <a:pt x="56" y="250"/>
                    <a:pt x="56" y="250"/>
                  </a:cubicBezTo>
                  <a:cubicBezTo>
                    <a:pt x="161" y="250"/>
                    <a:pt x="161" y="250"/>
                    <a:pt x="161" y="250"/>
                  </a:cubicBezTo>
                  <a:cubicBezTo>
                    <a:pt x="139" y="171"/>
                    <a:pt x="139" y="171"/>
                    <a:pt x="139" y="171"/>
                  </a:cubicBezTo>
                  <a:cubicBezTo>
                    <a:pt x="154" y="164"/>
                    <a:pt x="166" y="154"/>
                    <a:pt x="174" y="14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7"/>
            <p:cNvSpPr>
              <a:spLocks/>
            </p:cNvSpPr>
            <p:nvPr userDrawn="1"/>
          </p:nvSpPr>
          <p:spPr bwMode="auto">
            <a:xfrm>
              <a:off x="4483100" y="2201863"/>
              <a:ext cx="180975" cy="508000"/>
            </a:xfrm>
            <a:custGeom>
              <a:avLst/>
              <a:gdLst>
                <a:gd name="T0" fmla="*/ 0 w 48"/>
                <a:gd name="T1" fmla="*/ 64 h 134"/>
                <a:gd name="T2" fmla="*/ 5 w 48"/>
                <a:gd name="T3" fmla="*/ 102 h 134"/>
                <a:gd name="T4" fmla="*/ 17 w 48"/>
                <a:gd name="T5" fmla="*/ 134 h 134"/>
                <a:gd name="T6" fmla="*/ 35 w 48"/>
                <a:gd name="T7" fmla="*/ 113 h 134"/>
                <a:gd name="T8" fmla="*/ 48 w 48"/>
                <a:gd name="T9" fmla="*/ 64 h 134"/>
                <a:gd name="T10" fmla="*/ 24 w 48"/>
                <a:gd name="T11" fmla="*/ 0 h 134"/>
                <a:gd name="T12" fmla="*/ 0 w 48"/>
                <a:gd name="T13" fmla="*/ 6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134">
                  <a:moveTo>
                    <a:pt x="0" y="64"/>
                  </a:moveTo>
                  <a:cubicBezTo>
                    <a:pt x="0" y="77"/>
                    <a:pt x="2" y="89"/>
                    <a:pt x="5" y="102"/>
                  </a:cubicBezTo>
                  <a:cubicBezTo>
                    <a:pt x="7" y="110"/>
                    <a:pt x="11" y="121"/>
                    <a:pt x="17" y="134"/>
                  </a:cubicBezTo>
                  <a:cubicBezTo>
                    <a:pt x="24" y="128"/>
                    <a:pt x="30" y="121"/>
                    <a:pt x="35" y="113"/>
                  </a:cubicBezTo>
                  <a:cubicBezTo>
                    <a:pt x="44" y="99"/>
                    <a:pt x="48" y="83"/>
                    <a:pt x="48" y="64"/>
                  </a:cubicBezTo>
                  <a:cubicBezTo>
                    <a:pt x="48" y="38"/>
                    <a:pt x="40" y="17"/>
                    <a:pt x="24" y="0"/>
                  </a:cubicBezTo>
                  <a:cubicBezTo>
                    <a:pt x="8" y="17"/>
                    <a:pt x="0" y="38"/>
                    <a:pt x="0" y="64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A0F2359-120F-49E1-BB80-FBD093AC19E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3949977-A3D7-448A-AB31-62E9592C5A88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DB0D09-A08E-4A91-8C6C-63789E5AD7E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16BEF9A-9582-45EF-9484-B2F4996893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4273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000" y="1419622"/>
            <a:ext cx="8229600" cy="3175001"/>
          </a:xfr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1000" b="1" cap="none" baseline="0"/>
            </a:lvl1pPr>
            <a:lvl2pPr marL="0" indent="0">
              <a:lnSpc>
                <a:spcPts val="1200"/>
              </a:lnSpc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Freeform 5"/>
          <p:cNvSpPr>
            <a:spLocks noEditPoints="1"/>
          </p:cNvSpPr>
          <p:nvPr userDrawn="1"/>
        </p:nvSpPr>
        <p:spPr bwMode="auto">
          <a:xfrm>
            <a:off x="467544" y="1131614"/>
            <a:ext cx="216000" cy="216000"/>
          </a:xfrm>
          <a:custGeom>
            <a:avLst/>
            <a:gdLst>
              <a:gd name="T0" fmla="*/ 37 w 74"/>
              <a:gd name="T1" fmla="*/ 0 h 74"/>
              <a:gd name="T2" fmla="*/ 0 w 74"/>
              <a:gd name="T3" fmla="*/ 37 h 74"/>
              <a:gd name="T4" fmla="*/ 37 w 74"/>
              <a:gd name="T5" fmla="*/ 74 h 74"/>
              <a:gd name="T6" fmla="*/ 74 w 74"/>
              <a:gd name="T7" fmla="*/ 37 h 74"/>
              <a:gd name="T8" fmla="*/ 37 w 74"/>
              <a:gd name="T9" fmla="*/ 0 h 74"/>
              <a:gd name="T10" fmla="*/ 41 w 74"/>
              <a:gd name="T11" fmla="*/ 58 h 74"/>
              <a:gd name="T12" fmla="*/ 37 w 74"/>
              <a:gd name="T13" fmla="*/ 60 h 74"/>
              <a:gd name="T14" fmla="*/ 33 w 74"/>
              <a:gd name="T15" fmla="*/ 58 h 74"/>
              <a:gd name="T16" fmla="*/ 31 w 74"/>
              <a:gd name="T17" fmla="*/ 55 h 74"/>
              <a:gd name="T18" fmla="*/ 33 w 74"/>
              <a:gd name="T19" fmla="*/ 51 h 74"/>
              <a:gd name="T20" fmla="*/ 37 w 74"/>
              <a:gd name="T21" fmla="*/ 49 h 74"/>
              <a:gd name="T22" fmla="*/ 41 w 74"/>
              <a:gd name="T23" fmla="*/ 51 h 74"/>
              <a:gd name="T24" fmla="*/ 42 w 74"/>
              <a:gd name="T25" fmla="*/ 55 h 74"/>
              <a:gd name="T26" fmla="*/ 41 w 74"/>
              <a:gd name="T27" fmla="*/ 58 h 74"/>
              <a:gd name="T28" fmla="*/ 42 w 74"/>
              <a:gd name="T29" fmla="*/ 24 h 74"/>
              <a:gd name="T30" fmla="*/ 40 w 74"/>
              <a:gd name="T31" fmla="*/ 31 h 74"/>
              <a:gd name="T32" fmla="*/ 39 w 74"/>
              <a:gd name="T33" fmla="*/ 36 h 74"/>
              <a:gd name="T34" fmla="*/ 38 w 74"/>
              <a:gd name="T35" fmla="*/ 44 h 74"/>
              <a:gd name="T36" fmla="*/ 36 w 74"/>
              <a:gd name="T37" fmla="*/ 44 h 74"/>
              <a:gd name="T38" fmla="*/ 35 w 74"/>
              <a:gd name="T39" fmla="*/ 35 h 74"/>
              <a:gd name="T40" fmla="*/ 34 w 74"/>
              <a:gd name="T41" fmla="*/ 30 h 74"/>
              <a:gd name="T42" fmla="*/ 32 w 74"/>
              <a:gd name="T43" fmla="*/ 25 h 74"/>
              <a:gd name="T44" fmla="*/ 31 w 74"/>
              <a:gd name="T45" fmla="*/ 21 h 74"/>
              <a:gd name="T46" fmla="*/ 33 w 74"/>
              <a:gd name="T47" fmla="*/ 16 h 74"/>
              <a:gd name="T48" fmla="*/ 37 w 74"/>
              <a:gd name="T49" fmla="*/ 15 h 74"/>
              <a:gd name="T50" fmla="*/ 41 w 74"/>
              <a:gd name="T51" fmla="*/ 16 h 74"/>
              <a:gd name="T52" fmla="*/ 42 w 74"/>
              <a:gd name="T53" fmla="*/ 21 h 74"/>
              <a:gd name="T54" fmla="*/ 42 w 74"/>
              <a:gd name="T55" fmla="*/ 2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4" h="74">
                <a:moveTo>
                  <a:pt x="37" y="0"/>
                </a:moveTo>
                <a:cubicBezTo>
                  <a:pt x="17" y="0"/>
                  <a:pt x="0" y="17"/>
                  <a:pt x="0" y="37"/>
                </a:cubicBezTo>
                <a:cubicBezTo>
                  <a:pt x="0" y="57"/>
                  <a:pt x="17" y="74"/>
                  <a:pt x="37" y="74"/>
                </a:cubicBezTo>
                <a:cubicBezTo>
                  <a:pt x="57" y="74"/>
                  <a:pt x="74" y="57"/>
                  <a:pt x="74" y="37"/>
                </a:cubicBezTo>
                <a:cubicBezTo>
                  <a:pt x="74" y="17"/>
                  <a:pt x="57" y="0"/>
                  <a:pt x="37" y="0"/>
                </a:cubicBezTo>
                <a:close/>
                <a:moveTo>
                  <a:pt x="41" y="58"/>
                </a:moveTo>
                <a:cubicBezTo>
                  <a:pt x="40" y="59"/>
                  <a:pt x="38" y="60"/>
                  <a:pt x="37" y="60"/>
                </a:cubicBezTo>
                <a:cubicBezTo>
                  <a:pt x="35" y="60"/>
                  <a:pt x="34" y="59"/>
                  <a:pt x="33" y="58"/>
                </a:cubicBezTo>
                <a:cubicBezTo>
                  <a:pt x="32" y="57"/>
                  <a:pt x="31" y="56"/>
                  <a:pt x="31" y="55"/>
                </a:cubicBezTo>
                <a:cubicBezTo>
                  <a:pt x="31" y="53"/>
                  <a:pt x="32" y="52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9"/>
                  <a:pt x="40" y="50"/>
                  <a:pt x="41" y="51"/>
                </a:cubicBezTo>
                <a:cubicBezTo>
                  <a:pt x="42" y="52"/>
                  <a:pt x="42" y="53"/>
                  <a:pt x="42" y="55"/>
                </a:cubicBezTo>
                <a:cubicBezTo>
                  <a:pt x="42" y="56"/>
                  <a:pt x="42" y="57"/>
                  <a:pt x="41" y="58"/>
                </a:cubicBezTo>
                <a:close/>
                <a:moveTo>
                  <a:pt x="42" y="24"/>
                </a:moveTo>
                <a:cubicBezTo>
                  <a:pt x="41" y="26"/>
                  <a:pt x="41" y="28"/>
                  <a:pt x="40" y="31"/>
                </a:cubicBezTo>
                <a:cubicBezTo>
                  <a:pt x="39" y="33"/>
                  <a:pt x="39" y="35"/>
                  <a:pt x="39" y="36"/>
                </a:cubicBezTo>
                <a:cubicBezTo>
                  <a:pt x="39" y="38"/>
                  <a:pt x="38" y="40"/>
                  <a:pt x="38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5" y="39"/>
                  <a:pt x="35" y="36"/>
                  <a:pt x="35" y="35"/>
                </a:cubicBezTo>
                <a:cubicBezTo>
                  <a:pt x="35" y="34"/>
                  <a:pt x="34" y="32"/>
                  <a:pt x="34" y="30"/>
                </a:cubicBezTo>
                <a:cubicBezTo>
                  <a:pt x="33" y="27"/>
                  <a:pt x="32" y="26"/>
                  <a:pt x="32" y="25"/>
                </a:cubicBezTo>
                <a:cubicBezTo>
                  <a:pt x="32" y="23"/>
                  <a:pt x="31" y="22"/>
                  <a:pt x="31" y="21"/>
                </a:cubicBezTo>
                <a:cubicBezTo>
                  <a:pt x="31" y="19"/>
                  <a:pt x="32" y="17"/>
                  <a:pt x="33" y="16"/>
                </a:cubicBezTo>
                <a:cubicBezTo>
                  <a:pt x="34" y="15"/>
                  <a:pt x="35" y="15"/>
                  <a:pt x="37" y="15"/>
                </a:cubicBezTo>
                <a:cubicBezTo>
                  <a:pt x="38" y="15"/>
                  <a:pt x="40" y="15"/>
                  <a:pt x="41" y="16"/>
                </a:cubicBezTo>
                <a:cubicBezTo>
                  <a:pt x="42" y="17"/>
                  <a:pt x="42" y="19"/>
                  <a:pt x="42" y="21"/>
                </a:cubicBezTo>
                <a:cubicBezTo>
                  <a:pt x="42" y="22"/>
                  <a:pt x="42" y="23"/>
                  <a:pt x="42" y="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DEFF0EAC-DCCF-48FC-89CB-681C3CB0262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148186-C440-4180-84AC-F399B61E14D8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06C6AC18-984B-4074-A965-0AB5E467496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EFE1BF94-2F9E-43A4-9726-431335BFF43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016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8313" y="1130399"/>
            <a:ext cx="6407150" cy="3457575"/>
          </a:xfrm>
        </p:spPr>
        <p:txBody>
          <a:bodyPr/>
          <a:lstStyle>
            <a:lvl1pPr>
              <a:spcBef>
                <a:spcPts val="2000"/>
              </a:spcBef>
              <a:spcAft>
                <a:spcPts val="300"/>
              </a:spcAft>
              <a:defRPr sz="1700" cap="none" baseline="0">
                <a:solidFill>
                  <a:schemeClr val="tx1"/>
                </a:solidFill>
              </a:defRPr>
            </a:lvl1pPr>
            <a:lvl2pPr>
              <a:defRPr sz="1200" b="0">
                <a:solidFill>
                  <a:schemeClr val="accent4"/>
                </a:solidFill>
              </a:defRPr>
            </a:lvl2pPr>
            <a:lvl3pPr marL="715963" indent="-87313">
              <a:lnSpc>
                <a:spcPts val="1800"/>
              </a:lnSpc>
              <a:spcBef>
                <a:spcPts val="1500"/>
              </a:spcBef>
              <a:spcAft>
                <a:spcPts val="300"/>
              </a:spcAft>
              <a:buFont typeface="Wingdings" pitchFamily="2" charset="2"/>
              <a:buChar char="§"/>
              <a:tabLst/>
              <a:defRPr lang="fr-FR" sz="1100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985838" indent="-88900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tabLst/>
              <a:defRPr lang="fr-FR" sz="1000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436688" indent="-92075">
              <a:spcBef>
                <a:spcPts val="0"/>
              </a:spcBef>
              <a:buClr>
                <a:schemeClr val="accent4"/>
              </a:buClr>
              <a:buSzPct val="160000"/>
              <a:buFont typeface="Open Sans" pitchFamily="34" charset="0"/>
              <a:buChar char="›"/>
              <a:tabLst/>
              <a:defRPr sz="900" b="0">
                <a:solidFill>
                  <a:schemeClr val="accent4"/>
                </a:solidFill>
              </a:defRPr>
            </a:lvl5pPr>
            <a:lvl6pPr marL="539750" indent="-180975">
              <a:lnSpc>
                <a:spcPts val="1800"/>
              </a:lnSpc>
              <a:spcBef>
                <a:spcPts val="1500"/>
              </a:spcBef>
              <a:spcAft>
                <a:spcPts val="300"/>
              </a:spcAft>
              <a:buClr>
                <a:schemeClr val="accent5"/>
              </a:buClr>
              <a:buFont typeface="+mj-lt"/>
              <a:buAutoNum type="arabicPeriod"/>
              <a:tabLst/>
              <a:defRPr sz="1300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539750" indent="0">
              <a:buFont typeface="+mj-lt"/>
              <a:buNone/>
              <a:defRPr sz="1000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255713" indent="-88900">
              <a:buClr>
                <a:schemeClr val="accent4"/>
              </a:buClr>
              <a:buSzPct val="160000"/>
              <a:buFont typeface="Open Sans" pitchFamily="34" charset="0"/>
              <a:buChar char="›"/>
              <a:defRPr sz="900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D0D5D9F-3419-4F7C-9AF0-1685EB8F660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6084168" y="4860000"/>
            <a:ext cx="792087" cy="274637"/>
          </a:xfrm>
        </p:spPr>
        <p:txBody>
          <a:bodyPr/>
          <a:lstStyle/>
          <a:p>
            <a:fld id="{06D7BF78-1367-4799-AE62-D1EB27174453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3CC055A6-3DD5-4326-BAC8-14CE49582A6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11560" y="4860000"/>
            <a:ext cx="5400600" cy="274637"/>
          </a:xfrm>
        </p:spPr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9BDD5D31-CBB1-4713-804D-94F940ED63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5087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3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1152000" y="1419622"/>
            <a:ext cx="2016000" cy="2304000"/>
          </a:xfrm>
          <a:ln w="19050">
            <a:solidFill>
              <a:schemeClr val="tx1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12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000" b="0" i="0" cap="none" baseline="0"/>
            </a:lvl1pPr>
            <a:lvl2pPr marL="0" indent="0">
              <a:lnSpc>
                <a:spcPts val="1200"/>
              </a:lnSpc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3319997" y="1779662"/>
            <a:ext cx="2196000" cy="2448000"/>
          </a:xfrm>
          <a:ln w="19050">
            <a:solidFill>
              <a:schemeClr val="accent1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12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000" b="0" i="0" cap="none" baseline="0"/>
            </a:lvl1pPr>
            <a:lvl2pPr marL="0" indent="0">
              <a:lnSpc>
                <a:spcPts val="1200"/>
              </a:lnSpc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5"/>
          </p:nvPr>
        </p:nvSpPr>
        <p:spPr>
          <a:xfrm>
            <a:off x="5652120" y="1059582"/>
            <a:ext cx="2196000" cy="2448000"/>
          </a:xfr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12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000" b="0" i="0" cap="none" baseline="0"/>
            </a:lvl1pPr>
            <a:lvl2pPr marL="0" indent="0">
              <a:lnSpc>
                <a:spcPts val="1200"/>
              </a:lnSpc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75A56473-E170-434C-890B-0D9F6258C87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630DDDC-2C45-4052-9F90-C1483911DF37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D6379A2-911F-422E-9CB0-01E7FFC75E1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335D6125-D63A-4676-A972-6D57E1C71C1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2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60000" y="360000"/>
            <a:ext cx="8424000" cy="3960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44008" y="1597819"/>
            <a:ext cx="3814192" cy="1102519"/>
          </a:xfrm>
        </p:spPr>
        <p:txBody>
          <a:bodyPr/>
          <a:lstStyle>
            <a:lvl1pPr>
              <a:lnSpc>
                <a:spcPts val="4200"/>
              </a:lnSpc>
              <a:defRPr sz="3400" u="heavy" baseline="0">
                <a:solidFill>
                  <a:schemeClr val="bg1"/>
                </a:solidFill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DDF8A7-5E8A-486B-88E8-CA85E4C4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805F-3470-4F38-A70E-33219FE712E9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AA296D3-F7DF-4453-A587-D8D88D5D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2AC6672-957A-4985-A50E-5E6AA69F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73730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3"/>
          </p:nvPr>
        </p:nvSpPr>
        <p:spPr>
          <a:xfrm>
            <a:off x="360000" y="1116000"/>
            <a:ext cx="6912000" cy="2772000"/>
          </a:xfrm>
          <a:solidFill>
            <a:schemeClr val="bg1"/>
          </a:solidFill>
          <a:ln w="12700">
            <a:solidFill>
              <a:schemeClr val="bg2"/>
            </a:solidFill>
          </a:ln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7380288" y="2700000"/>
            <a:ext cx="1368425" cy="1223962"/>
          </a:xfrm>
        </p:spPr>
        <p:txBody>
          <a:bodyPr anchor="b" anchorCtr="0"/>
          <a:lstStyle>
            <a:lvl1pPr>
              <a:defRPr sz="1000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7EE4F060-8635-4F9E-AA87-4E353849AA3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991DEA5-6355-49C5-A7FA-F41B66CF9313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D5E3B22-BDE0-4D10-8D31-88F86A78629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BC8112ED-2524-41DE-866C-B713B8BA561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5165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7380288" y="2700000"/>
            <a:ext cx="1368425" cy="1223962"/>
          </a:xfrm>
        </p:spPr>
        <p:txBody>
          <a:bodyPr anchor="b" anchorCtr="0"/>
          <a:lstStyle>
            <a:lvl1pPr>
              <a:defRPr sz="1000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27584" y="1116000"/>
            <a:ext cx="2988000" cy="277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4283968" y="1116000"/>
            <a:ext cx="2988000" cy="277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5"/>
          </p:nvPr>
        </p:nvSpPr>
        <p:spPr>
          <a:xfrm>
            <a:off x="957311" y="1259962"/>
            <a:ext cx="2750593" cy="303676"/>
          </a:xfrm>
        </p:spPr>
        <p:txBody>
          <a:bodyPr anchor="t" anchorCtr="0"/>
          <a:lstStyle>
            <a:lvl1pPr>
              <a:defRPr sz="1000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graphique 11"/>
          <p:cNvSpPr>
            <a:spLocks noGrp="1"/>
          </p:cNvSpPr>
          <p:nvPr>
            <p:ph type="chart" sz="quarter" idx="16"/>
          </p:nvPr>
        </p:nvSpPr>
        <p:spPr>
          <a:xfrm>
            <a:off x="1116013" y="2139950"/>
            <a:ext cx="2519362" cy="15843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4" name="Espace réservé du graphique 13"/>
          <p:cNvSpPr>
            <a:spLocks noGrp="1"/>
          </p:cNvSpPr>
          <p:nvPr>
            <p:ph type="chart" sz="quarter" idx="17"/>
          </p:nvPr>
        </p:nvSpPr>
        <p:spPr>
          <a:xfrm>
            <a:off x="4500563" y="1276350"/>
            <a:ext cx="2592387" cy="24479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2C90C272-AFCC-4954-8936-48CDFE2B3B8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3C243F79-206E-49E3-9AA8-66965BAD9FAD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822A8CD8-239A-439D-9F9D-372ABDFB237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15" name="Espace réservé du numéro de diapositive 14">
            <a:extLst>
              <a:ext uri="{FF2B5EF4-FFF2-40B4-BE49-F238E27FC236}">
                <a16:creationId xmlns:a16="http://schemas.microsoft.com/office/drawing/2014/main" id="{E1624999-C605-4336-9373-B1A766A8592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40574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00" y="432008"/>
            <a:ext cx="8229600" cy="4115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123825"/>
            <a:ext cx="2590800" cy="144463"/>
          </a:xfrm>
        </p:spPr>
        <p:txBody>
          <a:bodyPr/>
          <a:lstStyle>
            <a:lvl1pPr>
              <a:defRPr sz="1000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D391B7F-B097-4AB1-BE30-C1053EE91FE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83F158B-9648-40FA-A233-359559E56018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A041027-C5BA-4C09-A332-C60166DDB35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191767-13AE-41CB-A66B-227C370FF7D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39346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s graph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68000" y="360000"/>
            <a:ext cx="8229600" cy="41155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éléments graphiques réutilisables</a:t>
            </a:r>
          </a:p>
        </p:txBody>
      </p:sp>
      <p:cxnSp>
        <p:nvCxnSpPr>
          <p:cNvPr id="5" name="Connecteur droit 4"/>
          <p:cNvCxnSpPr/>
          <p:nvPr userDrawn="1"/>
        </p:nvCxnSpPr>
        <p:spPr>
          <a:xfrm flipV="1">
            <a:off x="360000" y="378000"/>
            <a:ext cx="0" cy="1656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e 57"/>
          <p:cNvGrpSpPr/>
          <p:nvPr userDrawn="1"/>
        </p:nvGrpSpPr>
        <p:grpSpPr>
          <a:xfrm>
            <a:off x="2557463" y="1151731"/>
            <a:ext cx="773113" cy="588963"/>
            <a:chOff x="2557463" y="1320800"/>
            <a:chExt cx="773113" cy="588963"/>
          </a:xfrm>
        </p:grpSpPr>
        <p:sp>
          <p:nvSpPr>
            <p:cNvPr id="34" name="Freeform 5"/>
            <p:cNvSpPr>
              <a:spLocks noEditPoints="1"/>
            </p:cNvSpPr>
            <p:nvPr userDrawn="1"/>
          </p:nvSpPr>
          <p:spPr bwMode="auto">
            <a:xfrm>
              <a:off x="2557463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8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8 w 58"/>
                <a:gd name="T15" fmla="*/ 106 h 156"/>
                <a:gd name="T16" fmla="*/ 11 w 58"/>
                <a:gd name="T17" fmla="*/ 106 h 156"/>
                <a:gd name="T18" fmla="*/ 14 w 58"/>
                <a:gd name="T19" fmla="*/ 152 h 156"/>
                <a:gd name="T20" fmla="*/ 19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49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8" y="30"/>
                    <a:pt x="48" y="19"/>
                  </a:cubicBezTo>
                  <a:cubicBezTo>
                    <a:pt x="48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5" y="106"/>
                    <a:pt x="8" y="106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14" y="152"/>
                    <a:pt x="14" y="152"/>
                    <a:pt x="14" y="152"/>
                  </a:cubicBezTo>
                  <a:cubicBezTo>
                    <a:pt x="15" y="154"/>
                    <a:pt x="17" y="156"/>
                    <a:pt x="19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49" y="106"/>
                    <a:pt x="49" y="106"/>
                    <a:pt x="49" y="106"/>
                  </a:cubicBezTo>
                  <a:cubicBezTo>
                    <a:pt x="52" y="106"/>
                    <a:pt x="54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6"/>
            <p:cNvSpPr>
              <a:spLocks noEditPoints="1"/>
            </p:cNvSpPr>
            <p:nvPr userDrawn="1"/>
          </p:nvSpPr>
          <p:spPr bwMode="auto">
            <a:xfrm>
              <a:off x="2835275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2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7"/>
            <p:cNvSpPr>
              <a:spLocks noEditPoints="1"/>
            </p:cNvSpPr>
            <p:nvPr userDrawn="1"/>
          </p:nvSpPr>
          <p:spPr bwMode="auto">
            <a:xfrm>
              <a:off x="3113088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10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4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9 w 58"/>
                <a:gd name="T23" fmla="*/ 156 h 156"/>
                <a:gd name="T24" fmla="*/ 44 w 58"/>
                <a:gd name="T25" fmla="*/ 152 h 156"/>
                <a:gd name="T26" fmla="*/ 47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9" y="0"/>
                    <a:pt x="10" y="9"/>
                    <a:pt x="10" y="19"/>
                  </a:cubicBezTo>
                  <a:cubicBezTo>
                    <a:pt x="10" y="30"/>
                    <a:pt x="19" y="39"/>
                    <a:pt x="29" y="39"/>
                  </a:cubicBezTo>
                  <a:moveTo>
                    <a:pt x="0" y="58"/>
                  </a:moveTo>
                  <a:cubicBezTo>
                    <a:pt x="4" y="101"/>
                    <a:pt x="4" y="101"/>
                    <a:pt x="4" y="101"/>
                  </a:cubicBezTo>
                  <a:cubicBezTo>
                    <a:pt x="4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9" y="156"/>
                    <a:pt x="39" y="156"/>
                    <a:pt x="39" y="156"/>
                  </a:cubicBezTo>
                  <a:cubicBezTo>
                    <a:pt x="41" y="156"/>
                    <a:pt x="44" y="154"/>
                    <a:pt x="44" y="152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3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7" name="Freeform 8"/>
          <p:cNvSpPr>
            <a:spLocks noEditPoints="1"/>
          </p:cNvSpPr>
          <p:nvPr userDrawn="1"/>
        </p:nvSpPr>
        <p:spPr bwMode="auto">
          <a:xfrm>
            <a:off x="1508125" y="1107281"/>
            <a:ext cx="546100" cy="630238"/>
          </a:xfrm>
          <a:custGeom>
            <a:avLst/>
            <a:gdLst>
              <a:gd name="T0" fmla="*/ 114 w 145"/>
              <a:gd name="T1" fmla="*/ 143 h 167"/>
              <a:gd name="T2" fmla="*/ 104 w 145"/>
              <a:gd name="T3" fmla="*/ 133 h 167"/>
              <a:gd name="T4" fmla="*/ 114 w 145"/>
              <a:gd name="T5" fmla="*/ 123 h 167"/>
              <a:gd name="T6" fmla="*/ 124 w 145"/>
              <a:gd name="T7" fmla="*/ 133 h 167"/>
              <a:gd name="T8" fmla="*/ 114 w 145"/>
              <a:gd name="T9" fmla="*/ 143 h 167"/>
              <a:gd name="T10" fmla="*/ 72 w 145"/>
              <a:gd name="T11" fmla="*/ 143 h 167"/>
              <a:gd name="T12" fmla="*/ 62 w 145"/>
              <a:gd name="T13" fmla="*/ 133 h 167"/>
              <a:gd name="T14" fmla="*/ 72 w 145"/>
              <a:gd name="T15" fmla="*/ 123 h 167"/>
              <a:gd name="T16" fmla="*/ 83 w 145"/>
              <a:gd name="T17" fmla="*/ 133 h 167"/>
              <a:gd name="T18" fmla="*/ 72 w 145"/>
              <a:gd name="T19" fmla="*/ 143 h 167"/>
              <a:gd name="T20" fmla="*/ 31 w 145"/>
              <a:gd name="T21" fmla="*/ 143 h 167"/>
              <a:gd name="T22" fmla="*/ 20 w 145"/>
              <a:gd name="T23" fmla="*/ 133 h 167"/>
              <a:gd name="T24" fmla="*/ 31 w 145"/>
              <a:gd name="T25" fmla="*/ 123 h 167"/>
              <a:gd name="T26" fmla="*/ 41 w 145"/>
              <a:gd name="T27" fmla="*/ 133 h 167"/>
              <a:gd name="T28" fmla="*/ 31 w 145"/>
              <a:gd name="T29" fmla="*/ 143 h 167"/>
              <a:gd name="T30" fmla="*/ 133 w 145"/>
              <a:gd name="T31" fmla="*/ 49 h 167"/>
              <a:gd name="T32" fmla="*/ 109 w 145"/>
              <a:gd name="T33" fmla="*/ 73 h 167"/>
              <a:gd name="T34" fmla="*/ 109 w 145"/>
              <a:gd name="T35" fmla="*/ 55 h 167"/>
              <a:gd name="T36" fmla="*/ 101 w 145"/>
              <a:gd name="T37" fmla="*/ 47 h 167"/>
              <a:gd name="T38" fmla="*/ 96 w 145"/>
              <a:gd name="T39" fmla="*/ 49 h 167"/>
              <a:gd name="T40" fmla="*/ 72 w 145"/>
              <a:gd name="T41" fmla="*/ 73 h 167"/>
              <a:gd name="T42" fmla="*/ 72 w 145"/>
              <a:gd name="T43" fmla="*/ 55 h 167"/>
              <a:gd name="T44" fmla="*/ 65 w 145"/>
              <a:gd name="T45" fmla="*/ 47 h 167"/>
              <a:gd name="T46" fmla="*/ 60 w 145"/>
              <a:gd name="T47" fmla="*/ 49 h 167"/>
              <a:gd name="T48" fmla="*/ 36 w 145"/>
              <a:gd name="T49" fmla="*/ 73 h 167"/>
              <a:gd name="T50" fmla="*/ 36 w 145"/>
              <a:gd name="T51" fmla="*/ 8 h 167"/>
              <a:gd name="T52" fmla="*/ 28 w 145"/>
              <a:gd name="T53" fmla="*/ 0 h 167"/>
              <a:gd name="T54" fmla="*/ 7 w 145"/>
              <a:gd name="T55" fmla="*/ 0 h 167"/>
              <a:gd name="T56" fmla="*/ 0 w 145"/>
              <a:gd name="T57" fmla="*/ 8 h 167"/>
              <a:gd name="T58" fmla="*/ 0 w 145"/>
              <a:gd name="T59" fmla="*/ 159 h 167"/>
              <a:gd name="T60" fmla="*/ 7 w 145"/>
              <a:gd name="T61" fmla="*/ 167 h 167"/>
              <a:gd name="T62" fmla="*/ 137 w 145"/>
              <a:gd name="T63" fmla="*/ 167 h 167"/>
              <a:gd name="T64" fmla="*/ 145 w 145"/>
              <a:gd name="T65" fmla="*/ 159 h 167"/>
              <a:gd name="T66" fmla="*/ 145 w 145"/>
              <a:gd name="T67" fmla="*/ 55 h 167"/>
              <a:gd name="T68" fmla="*/ 138 w 145"/>
              <a:gd name="T69" fmla="*/ 47 h 167"/>
              <a:gd name="T70" fmla="*/ 133 w 145"/>
              <a:gd name="T71" fmla="*/ 49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5" h="167">
                <a:moveTo>
                  <a:pt x="114" y="143"/>
                </a:moveTo>
                <a:cubicBezTo>
                  <a:pt x="108" y="143"/>
                  <a:pt x="104" y="139"/>
                  <a:pt x="104" y="133"/>
                </a:cubicBezTo>
                <a:cubicBezTo>
                  <a:pt x="104" y="127"/>
                  <a:pt x="108" y="123"/>
                  <a:pt x="114" y="123"/>
                </a:cubicBezTo>
                <a:cubicBezTo>
                  <a:pt x="120" y="123"/>
                  <a:pt x="124" y="127"/>
                  <a:pt x="124" y="133"/>
                </a:cubicBezTo>
                <a:cubicBezTo>
                  <a:pt x="124" y="139"/>
                  <a:pt x="120" y="143"/>
                  <a:pt x="114" y="143"/>
                </a:cubicBezTo>
                <a:moveTo>
                  <a:pt x="72" y="143"/>
                </a:moveTo>
                <a:cubicBezTo>
                  <a:pt x="67" y="143"/>
                  <a:pt x="62" y="139"/>
                  <a:pt x="62" y="133"/>
                </a:cubicBezTo>
                <a:cubicBezTo>
                  <a:pt x="62" y="127"/>
                  <a:pt x="67" y="123"/>
                  <a:pt x="72" y="123"/>
                </a:cubicBezTo>
                <a:cubicBezTo>
                  <a:pt x="78" y="123"/>
                  <a:pt x="83" y="127"/>
                  <a:pt x="83" y="133"/>
                </a:cubicBezTo>
                <a:cubicBezTo>
                  <a:pt x="83" y="139"/>
                  <a:pt x="78" y="143"/>
                  <a:pt x="72" y="143"/>
                </a:cubicBezTo>
                <a:moveTo>
                  <a:pt x="31" y="143"/>
                </a:moveTo>
                <a:cubicBezTo>
                  <a:pt x="25" y="143"/>
                  <a:pt x="20" y="139"/>
                  <a:pt x="20" y="133"/>
                </a:cubicBezTo>
                <a:cubicBezTo>
                  <a:pt x="20" y="127"/>
                  <a:pt x="25" y="123"/>
                  <a:pt x="31" y="123"/>
                </a:cubicBezTo>
                <a:cubicBezTo>
                  <a:pt x="37" y="123"/>
                  <a:pt x="41" y="127"/>
                  <a:pt x="41" y="133"/>
                </a:cubicBezTo>
                <a:cubicBezTo>
                  <a:pt x="41" y="139"/>
                  <a:pt x="37" y="143"/>
                  <a:pt x="31" y="143"/>
                </a:cubicBezTo>
                <a:moveTo>
                  <a:pt x="133" y="49"/>
                </a:moveTo>
                <a:cubicBezTo>
                  <a:pt x="109" y="73"/>
                  <a:pt x="109" y="73"/>
                  <a:pt x="109" y="73"/>
                </a:cubicBezTo>
                <a:cubicBezTo>
                  <a:pt x="109" y="55"/>
                  <a:pt x="109" y="55"/>
                  <a:pt x="109" y="55"/>
                </a:cubicBezTo>
                <a:cubicBezTo>
                  <a:pt x="109" y="51"/>
                  <a:pt x="106" y="47"/>
                  <a:pt x="101" y="47"/>
                </a:cubicBezTo>
                <a:cubicBezTo>
                  <a:pt x="99" y="47"/>
                  <a:pt x="98" y="48"/>
                  <a:pt x="96" y="49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55"/>
                  <a:pt x="72" y="55"/>
                  <a:pt x="72" y="55"/>
                </a:cubicBezTo>
                <a:cubicBezTo>
                  <a:pt x="72" y="51"/>
                  <a:pt x="69" y="47"/>
                  <a:pt x="65" y="47"/>
                </a:cubicBezTo>
                <a:cubicBezTo>
                  <a:pt x="63" y="47"/>
                  <a:pt x="61" y="48"/>
                  <a:pt x="60" y="49"/>
                </a:cubicBezTo>
                <a:cubicBezTo>
                  <a:pt x="36" y="73"/>
                  <a:pt x="36" y="73"/>
                  <a:pt x="36" y="73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4"/>
                  <a:pt x="33" y="0"/>
                  <a:pt x="28" y="0"/>
                </a:cubicBezTo>
                <a:cubicBezTo>
                  <a:pt x="7" y="0"/>
                  <a:pt x="7" y="0"/>
                  <a:pt x="7" y="0"/>
                </a:cubicBezTo>
                <a:cubicBezTo>
                  <a:pt x="3" y="0"/>
                  <a:pt x="0" y="4"/>
                  <a:pt x="0" y="8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3"/>
                  <a:pt x="3" y="167"/>
                  <a:pt x="7" y="167"/>
                </a:cubicBezTo>
                <a:cubicBezTo>
                  <a:pt x="137" y="167"/>
                  <a:pt x="137" y="167"/>
                  <a:pt x="137" y="167"/>
                </a:cubicBezTo>
                <a:cubicBezTo>
                  <a:pt x="142" y="167"/>
                  <a:pt x="145" y="163"/>
                  <a:pt x="145" y="159"/>
                </a:cubicBezTo>
                <a:cubicBezTo>
                  <a:pt x="145" y="55"/>
                  <a:pt x="145" y="55"/>
                  <a:pt x="145" y="55"/>
                </a:cubicBezTo>
                <a:cubicBezTo>
                  <a:pt x="145" y="51"/>
                  <a:pt x="142" y="47"/>
                  <a:pt x="138" y="47"/>
                </a:cubicBezTo>
                <a:cubicBezTo>
                  <a:pt x="136" y="47"/>
                  <a:pt x="134" y="48"/>
                  <a:pt x="133" y="49"/>
                </a:cubicBezTo>
              </a:path>
            </a:pathLst>
          </a:custGeom>
          <a:solidFill>
            <a:srgbClr val="1D4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ysClr val="windowText" lastClr="000000"/>
              </a:solidFill>
            </a:endParaRPr>
          </a:p>
        </p:txBody>
      </p:sp>
      <p:grpSp>
        <p:nvGrpSpPr>
          <p:cNvPr id="62" name="Groupe 61"/>
          <p:cNvGrpSpPr/>
          <p:nvPr userDrawn="1"/>
        </p:nvGrpSpPr>
        <p:grpSpPr>
          <a:xfrm>
            <a:off x="366713" y="1194594"/>
            <a:ext cx="398463" cy="501650"/>
            <a:chOff x="366713" y="1363663"/>
            <a:chExt cx="398463" cy="501650"/>
          </a:xfrm>
        </p:grpSpPr>
        <p:sp>
          <p:nvSpPr>
            <p:cNvPr id="38" name="Freeform 9"/>
            <p:cNvSpPr>
              <a:spLocks/>
            </p:cNvSpPr>
            <p:nvPr userDrawn="1"/>
          </p:nvSpPr>
          <p:spPr bwMode="auto">
            <a:xfrm>
              <a:off x="366713" y="1363663"/>
              <a:ext cx="398463" cy="403225"/>
            </a:xfrm>
            <a:custGeom>
              <a:avLst/>
              <a:gdLst>
                <a:gd name="T0" fmla="*/ 4 w 106"/>
                <a:gd name="T1" fmla="*/ 66 h 107"/>
                <a:gd name="T2" fmla="*/ 47 w 106"/>
                <a:gd name="T3" fmla="*/ 105 h 107"/>
                <a:gd name="T4" fmla="*/ 54 w 106"/>
                <a:gd name="T5" fmla="*/ 107 h 107"/>
                <a:gd name="T6" fmla="*/ 60 w 106"/>
                <a:gd name="T7" fmla="*/ 105 h 107"/>
                <a:gd name="T8" fmla="*/ 102 w 106"/>
                <a:gd name="T9" fmla="*/ 68 h 107"/>
                <a:gd name="T10" fmla="*/ 103 w 106"/>
                <a:gd name="T11" fmla="*/ 54 h 107"/>
                <a:gd name="T12" fmla="*/ 89 w 106"/>
                <a:gd name="T13" fmla="*/ 54 h 107"/>
                <a:gd name="T14" fmla="*/ 64 w 106"/>
                <a:gd name="T15" fmla="*/ 76 h 107"/>
                <a:gd name="T16" fmla="*/ 64 w 106"/>
                <a:gd name="T17" fmla="*/ 9 h 107"/>
                <a:gd name="T18" fmla="*/ 54 w 106"/>
                <a:gd name="T19" fmla="*/ 0 h 107"/>
                <a:gd name="T20" fmla="*/ 44 w 106"/>
                <a:gd name="T21" fmla="*/ 9 h 107"/>
                <a:gd name="T22" fmla="*/ 44 w 106"/>
                <a:gd name="T23" fmla="*/ 76 h 107"/>
                <a:gd name="T24" fmla="*/ 17 w 106"/>
                <a:gd name="T25" fmla="*/ 52 h 107"/>
                <a:gd name="T26" fmla="*/ 3 w 106"/>
                <a:gd name="T27" fmla="*/ 53 h 107"/>
                <a:gd name="T28" fmla="*/ 4 w 106"/>
                <a:gd name="T29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" h="107">
                  <a:moveTo>
                    <a:pt x="4" y="66"/>
                  </a:moveTo>
                  <a:cubicBezTo>
                    <a:pt x="47" y="105"/>
                    <a:pt x="47" y="105"/>
                    <a:pt x="47" y="105"/>
                  </a:cubicBezTo>
                  <a:cubicBezTo>
                    <a:pt x="49" y="107"/>
                    <a:pt x="52" y="107"/>
                    <a:pt x="54" y="107"/>
                  </a:cubicBezTo>
                  <a:cubicBezTo>
                    <a:pt x="56" y="107"/>
                    <a:pt x="58" y="107"/>
                    <a:pt x="60" y="105"/>
                  </a:cubicBezTo>
                  <a:cubicBezTo>
                    <a:pt x="102" y="68"/>
                    <a:pt x="102" y="68"/>
                    <a:pt x="102" y="68"/>
                  </a:cubicBezTo>
                  <a:cubicBezTo>
                    <a:pt x="106" y="64"/>
                    <a:pt x="106" y="58"/>
                    <a:pt x="103" y="54"/>
                  </a:cubicBezTo>
                  <a:cubicBezTo>
                    <a:pt x="99" y="50"/>
                    <a:pt x="93" y="50"/>
                    <a:pt x="89" y="54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4" y="4"/>
                    <a:pt x="59" y="0"/>
                    <a:pt x="54" y="0"/>
                  </a:cubicBezTo>
                  <a:cubicBezTo>
                    <a:pt x="49" y="0"/>
                    <a:pt x="44" y="4"/>
                    <a:pt x="44" y="9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3" y="48"/>
                    <a:pt x="7" y="49"/>
                    <a:pt x="3" y="53"/>
                  </a:cubicBezTo>
                  <a:cubicBezTo>
                    <a:pt x="0" y="57"/>
                    <a:pt x="0" y="63"/>
                    <a:pt x="4" y="66"/>
                  </a:cubicBezTo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10"/>
            <p:cNvSpPr>
              <a:spLocks/>
            </p:cNvSpPr>
            <p:nvPr userDrawn="1"/>
          </p:nvSpPr>
          <p:spPr bwMode="auto">
            <a:xfrm>
              <a:off x="401638" y="1793875"/>
              <a:ext cx="336550" cy="71438"/>
            </a:xfrm>
            <a:custGeom>
              <a:avLst/>
              <a:gdLst>
                <a:gd name="T0" fmla="*/ 10 w 90"/>
                <a:gd name="T1" fmla="*/ 0 h 19"/>
                <a:gd name="T2" fmla="*/ 0 w 90"/>
                <a:gd name="T3" fmla="*/ 9 h 19"/>
                <a:gd name="T4" fmla="*/ 10 w 90"/>
                <a:gd name="T5" fmla="*/ 19 h 19"/>
                <a:gd name="T6" fmla="*/ 80 w 90"/>
                <a:gd name="T7" fmla="*/ 19 h 19"/>
                <a:gd name="T8" fmla="*/ 90 w 90"/>
                <a:gd name="T9" fmla="*/ 9 h 19"/>
                <a:gd name="T10" fmla="*/ 80 w 90"/>
                <a:gd name="T11" fmla="*/ 0 h 19"/>
                <a:gd name="T12" fmla="*/ 10 w 90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9">
                  <a:moveTo>
                    <a:pt x="10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10" y="19"/>
                  </a:cubicBezTo>
                  <a:cubicBezTo>
                    <a:pt x="80" y="19"/>
                    <a:pt x="80" y="19"/>
                    <a:pt x="80" y="19"/>
                  </a:cubicBezTo>
                  <a:cubicBezTo>
                    <a:pt x="85" y="19"/>
                    <a:pt x="90" y="15"/>
                    <a:pt x="90" y="9"/>
                  </a:cubicBezTo>
                  <a:cubicBezTo>
                    <a:pt x="90" y="4"/>
                    <a:pt x="85" y="0"/>
                    <a:pt x="80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0" name="Freeform 11"/>
          <p:cNvSpPr>
            <a:spLocks/>
          </p:cNvSpPr>
          <p:nvPr userDrawn="1"/>
        </p:nvSpPr>
        <p:spPr bwMode="auto">
          <a:xfrm>
            <a:off x="4359275" y="1551781"/>
            <a:ext cx="277813" cy="139700"/>
          </a:xfrm>
          <a:custGeom>
            <a:avLst/>
            <a:gdLst>
              <a:gd name="T0" fmla="*/ 88 w 175"/>
              <a:gd name="T1" fmla="*/ 88 h 88"/>
              <a:gd name="T2" fmla="*/ 175 w 175"/>
              <a:gd name="T3" fmla="*/ 38 h 88"/>
              <a:gd name="T4" fmla="*/ 175 w 175"/>
              <a:gd name="T5" fmla="*/ 0 h 88"/>
              <a:gd name="T6" fmla="*/ 88 w 175"/>
              <a:gd name="T7" fmla="*/ 53 h 88"/>
              <a:gd name="T8" fmla="*/ 0 w 175"/>
              <a:gd name="T9" fmla="*/ 0 h 88"/>
              <a:gd name="T10" fmla="*/ 0 w 175"/>
              <a:gd name="T11" fmla="*/ 38 h 88"/>
              <a:gd name="T12" fmla="*/ 88 w 17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5" h="88">
                <a:moveTo>
                  <a:pt x="88" y="88"/>
                </a:moveTo>
                <a:lnTo>
                  <a:pt x="175" y="38"/>
                </a:lnTo>
                <a:lnTo>
                  <a:pt x="175" y="0"/>
                </a:lnTo>
                <a:lnTo>
                  <a:pt x="88" y="53"/>
                </a:lnTo>
                <a:lnTo>
                  <a:pt x="0" y="0"/>
                </a:lnTo>
                <a:lnTo>
                  <a:pt x="0" y="38"/>
                </a:lnTo>
                <a:lnTo>
                  <a:pt x="88" y="88"/>
                </a:lnTo>
                <a:close/>
              </a:path>
            </a:pathLst>
          </a:custGeom>
          <a:solidFill>
            <a:srgbClr val="1D4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Freeform 12"/>
          <p:cNvSpPr>
            <a:spLocks/>
          </p:cNvSpPr>
          <p:nvPr userDrawn="1"/>
        </p:nvSpPr>
        <p:spPr bwMode="auto">
          <a:xfrm>
            <a:off x="4359275" y="1386681"/>
            <a:ext cx="277813" cy="139700"/>
          </a:xfrm>
          <a:custGeom>
            <a:avLst/>
            <a:gdLst>
              <a:gd name="T0" fmla="*/ 88 w 175"/>
              <a:gd name="T1" fmla="*/ 0 h 88"/>
              <a:gd name="T2" fmla="*/ 175 w 175"/>
              <a:gd name="T3" fmla="*/ 52 h 88"/>
              <a:gd name="T4" fmla="*/ 175 w 175"/>
              <a:gd name="T5" fmla="*/ 88 h 88"/>
              <a:gd name="T6" fmla="*/ 88 w 175"/>
              <a:gd name="T7" fmla="*/ 38 h 88"/>
              <a:gd name="T8" fmla="*/ 0 w 175"/>
              <a:gd name="T9" fmla="*/ 88 h 88"/>
              <a:gd name="T10" fmla="*/ 0 w 175"/>
              <a:gd name="T11" fmla="*/ 52 h 88"/>
              <a:gd name="T12" fmla="*/ 88 w 175"/>
              <a:gd name="T13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5" h="88">
                <a:moveTo>
                  <a:pt x="88" y="0"/>
                </a:moveTo>
                <a:lnTo>
                  <a:pt x="175" y="52"/>
                </a:lnTo>
                <a:lnTo>
                  <a:pt x="175" y="88"/>
                </a:lnTo>
                <a:lnTo>
                  <a:pt x="88" y="38"/>
                </a:lnTo>
                <a:lnTo>
                  <a:pt x="0" y="88"/>
                </a:lnTo>
                <a:lnTo>
                  <a:pt x="0" y="52"/>
                </a:lnTo>
                <a:lnTo>
                  <a:pt x="88" y="0"/>
                </a:lnTo>
                <a:close/>
              </a:path>
            </a:pathLst>
          </a:custGeom>
          <a:solidFill>
            <a:srgbClr val="1D4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Freeform 13"/>
          <p:cNvSpPr>
            <a:spLocks/>
          </p:cNvSpPr>
          <p:nvPr userDrawn="1"/>
        </p:nvSpPr>
        <p:spPr bwMode="auto">
          <a:xfrm>
            <a:off x="4081463" y="1400969"/>
            <a:ext cx="139700" cy="276225"/>
          </a:xfrm>
          <a:custGeom>
            <a:avLst/>
            <a:gdLst>
              <a:gd name="T0" fmla="*/ 88 w 88"/>
              <a:gd name="T1" fmla="*/ 86 h 174"/>
              <a:gd name="T2" fmla="*/ 35 w 88"/>
              <a:gd name="T3" fmla="*/ 0 h 174"/>
              <a:gd name="T4" fmla="*/ 0 w 88"/>
              <a:gd name="T5" fmla="*/ 0 h 174"/>
              <a:gd name="T6" fmla="*/ 50 w 88"/>
              <a:gd name="T7" fmla="*/ 86 h 174"/>
              <a:gd name="T8" fmla="*/ 0 w 88"/>
              <a:gd name="T9" fmla="*/ 174 h 174"/>
              <a:gd name="T10" fmla="*/ 35 w 88"/>
              <a:gd name="T11" fmla="*/ 174 h 174"/>
              <a:gd name="T12" fmla="*/ 88 w 88"/>
              <a:gd name="T13" fmla="*/ 86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" h="174">
                <a:moveTo>
                  <a:pt x="88" y="86"/>
                </a:moveTo>
                <a:lnTo>
                  <a:pt x="35" y="0"/>
                </a:lnTo>
                <a:lnTo>
                  <a:pt x="0" y="0"/>
                </a:lnTo>
                <a:lnTo>
                  <a:pt x="50" y="86"/>
                </a:lnTo>
                <a:lnTo>
                  <a:pt x="0" y="174"/>
                </a:lnTo>
                <a:lnTo>
                  <a:pt x="35" y="174"/>
                </a:lnTo>
                <a:lnTo>
                  <a:pt x="88" y="86"/>
                </a:lnTo>
                <a:close/>
              </a:path>
            </a:pathLst>
          </a:custGeom>
          <a:solidFill>
            <a:srgbClr val="1D4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3" name="Freeform 14"/>
          <p:cNvSpPr>
            <a:spLocks/>
          </p:cNvSpPr>
          <p:nvPr userDrawn="1"/>
        </p:nvSpPr>
        <p:spPr bwMode="auto">
          <a:xfrm>
            <a:off x="3875088" y="1400969"/>
            <a:ext cx="138113" cy="276225"/>
          </a:xfrm>
          <a:custGeom>
            <a:avLst/>
            <a:gdLst>
              <a:gd name="T0" fmla="*/ 0 w 87"/>
              <a:gd name="T1" fmla="*/ 86 h 174"/>
              <a:gd name="T2" fmla="*/ 52 w 87"/>
              <a:gd name="T3" fmla="*/ 0 h 174"/>
              <a:gd name="T4" fmla="*/ 87 w 87"/>
              <a:gd name="T5" fmla="*/ 0 h 174"/>
              <a:gd name="T6" fmla="*/ 35 w 87"/>
              <a:gd name="T7" fmla="*/ 86 h 174"/>
              <a:gd name="T8" fmla="*/ 87 w 87"/>
              <a:gd name="T9" fmla="*/ 174 h 174"/>
              <a:gd name="T10" fmla="*/ 52 w 87"/>
              <a:gd name="T11" fmla="*/ 174 h 174"/>
              <a:gd name="T12" fmla="*/ 0 w 87"/>
              <a:gd name="T13" fmla="*/ 86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" h="174">
                <a:moveTo>
                  <a:pt x="0" y="86"/>
                </a:moveTo>
                <a:lnTo>
                  <a:pt x="52" y="0"/>
                </a:lnTo>
                <a:lnTo>
                  <a:pt x="87" y="0"/>
                </a:lnTo>
                <a:lnTo>
                  <a:pt x="35" y="86"/>
                </a:lnTo>
                <a:lnTo>
                  <a:pt x="87" y="174"/>
                </a:lnTo>
                <a:lnTo>
                  <a:pt x="52" y="174"/>
                </a:lnTo>
                <a:lnTo>
                  <a:pt x="0" y="86"/>
                </a:lnTo>
                <a:close/>
              </a:path>
            </a:pathLst>
          </a:custGeom>
          <a:solidFill>
            <a:srgbClr val="1D4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9" name="Groupe 58"/>
          <p:cNvGrpSpPr/>
          <p:nvPr userDrawn="1"/>
        </p:nvGrpSpPr>
        <p:grpSpPr>
          <a:xfrm>
            <a:off x="5167313" y="1129506"/>
            <a:ext cx="723900" cy="581026"/>
            <a:chOff x="5167313" y="1298575"/>
            <a:chExt cx="723900" cy="581026"/>
          </a:xfrm>
        </p:grpSpPr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5607050" y="1298575"/>
              <a:ext cx="250825" cy="331788"/>
            </a:xfrm>
            <a:custGeom>
              <a:avLst/>
              <a:gdLst>
                <a:gd name="T0" fmla="*/ 21 w 67"/>
                <a:gd name="T1" fmla="*/ 88 h 88"/>
                <a:gd name="T2" fmla="*/ 0 w 67"/>
                <a:gd name="T3" fmla="*/ 66 h 88"/>
                <a:gd name="T4" fmla="*/ 21 w 67"/>
                <a:gd name="T5" fmla="*/ 45 h 88"/>
                <a:gd name="T6" fmla="*/ 36 w 67"/>
                <a:gd name="T7" fmla="*/ 50 h 88"/>
                <a:gd name="T8" fmla="*/ 33 w 67"/>
                <a:gd name="T9" fmla="*/ 41 h 88"/>
                <a:gd name="T10" fmla="*/ 50 w 67"/>
                <a:gd name="T11" fmla="*/ 23 h 88"/>
                <a:gd name="T12" fmla="*/ 67 w 67"/>
                <a:gd name="T13" fmla="*/ 41 h 88"/>
                <a:gd name="T14" fmla="*/ 50 w 67"/>
                <a:gd name="T15" fmla="*/ 58 h 88"/>
                <a:gd name="T16" fmla="*/ 39 w 67"/>
                <a:gd name="T17" fmla="*/ 54 h 88"/>
                <a:gd name="T18" fmla="*/ 43 w 67"/>
                <a:gd name="T19" fmla="*/ 66 h 88"/>
                <a:gd name="T20" fmla="*/ 21 w 67"/>
                <a:gd name="T21" fmla="*/ 88 h 88"/>
                <a:gd name="T22" fmla="*/ 21 w 67"/>
                <a:gd name="T23" fmla="*/ 55 h 88"/>
                <a:gd name="T24" fmla="*/ 10 w 67"/>
                <a:gd name="T25" fmla="*/ 66 h 88"/>
                <a:gd name="T26" fmla="*/ 21 w 67"/>
                <a:gd name="T27" fmla="*/ 78 h 88"/>
                <a:gd name="T28" fmla="*/ 33 w 67"/>
                <a:gd name="T29" fmla="*/ 66 h 88"/>
                <a:gd name="T30" fmla="*/ 21 w 67"/>
                <a:gd name="T31" fmla="*/ 55 h 88"/>
                <a:gd name="T32" fmla="*/ 50 w 67"/>
                <a:gd name="T33" fmla="*/ 33 h 88"/>
                <a:gd name="T34" fmla="*/ 43 w 67"/>
                <a:gd name="T35" fmla="*/ 41 h 88"/>
                <a:gd name="T36" fmla="*/ 50 w 67"/>
                <a:gd name="T37" fmla="*/ 48 h 88"/>
                <a:gd name="T38" fmla="*/ 58 w 67"/>
                <a:gd name="T39" fmla="*/ 41 h 88"/>
                <a:gd name="T40" fmla="*/ 50 w 67"/>
                <a:gd name="T41" fmla="*/ 33 h 88"/>
                <a:gd name="T42" fmla="*/ 21 w 67"/>
                <a:gd name="T43" fmla="*/ 35 h 88"/>
                <a:gd name="T44" fmla="*/ 4 w 67"/>
                <a:gd name="T45" fmla="*/ 18 h 88"/>
                <a:gd name="T46" fmla="*/ 21 w 67"/>
                <a:gd name="T47" fmla="*/ 0 h 88"/>
                <a:gd name="T48" fmla="*/ 39 w 67"/>
                <a:gd name="T49" fmla="*/ 18 h 88"/>
                <a:gd name="T50" fmla="*/ 21 w 67"/>
                <a:gd name="T51" fmla="*/ 35 h 88"/>
                <a:gd name="T52" fmla="*/ 21 w 67"/>
                <a:gd name="T53" fmla="*/ 10 h 88"/>
                <a:gd name="T54" fmla="*/ 14 w 67"/>
                <a:gd name="T55" fmla="*/ 18 h 88"/>
                <a:gd name="T56" fmla="*/ 21 w 67"/>
                <a:gd name="T57" fmla="*/ 25 h 88"/>
                <a:gd name="T58" fmla="*/ 29 w 67"/>
                <a:gd name="T59" fmla="*/ 18 h 88"/>
                <a:gd name="T60" fmla="*/ 21 w 67"/>
                <a:gd name="T61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7" h="88">
                  <a:moveTo>
                    <a:pt x="21" y="88"/>
                  </a:moveTo>
                  <a:cubicBezTo>
                    <a:pt x="9" y="88"/>
                    <a:pt x="0" y="78"/>
                    <a:pt x="0" y="66"/>
                  </a:cubicBezTo>
                  <a:cubicBezTo>
                    <a:pt x="0" y="54"/>
                    <a:pt x="9" y="45"/>
                    <a:pt x="21" y="45"/>
                  </a:cubicBezTo>
                  <a:cubicBezTo>
                    <a:pt x="27" y="45"/>
                    <a:pt x="32" y="47"/>
                    <a:pt x="36" y="50"/>
                  </a:cubicBezTo>
                  <a:cubicBezTo>
                    <a:pt x="34" y="48"/>
                    <a:pt x="33" y="44"/>
                    <a:pt x="33" y="41"/>
                  </a:cubicBezTo>
                  <a:cubicBezTo>
                    <a:pt x="33" y="31"/>
                    <a:pt x="41" y="23"/>
                    <a:pt x="50" y="23"/>
                  </a:cubicBezTo>
                  <a:cubicBezTo>
                    <a:pt x="60" y="23"/>
                    <a:pt x="67" y="31"/>
                    <a:pt x="67" y="41"/>
                  </a:cubicBezTo>
                  <a:cubicBezTo>
                    <a:pt x="67" y="50"/>
                    <a:pt x="60" y="58"/>
                    <a:pt x="50" y="58"/>
                  </a:cubicBezTo>
                  <a:cubicBezTo>
                    <a:pt x="46" y="58"/>
                    <a:pt x="42" y="57"/>
                    <a:pt x="39" y="54"/>
                  </a:cubicBezTo>
                  <a:cubicBezTo>
                    <a:pt x="41" y="57"/>
                    <a:pt x="43" y="62"/>
                    <a:pt x="43" y="66"/>
                  </a:cubicBezTo>
                  <a:cubicBezTo>
                    <a:pt x="43" y="78"/>
                    <a:pt x="33" y="88"/>
                    <a:pt x="21" y="88"/>
                  </a:cubicBezTo>
                  <a:close/>
                  <a:moveTo>
                    <a:pt x="21" y="55"/>
                  </a:moveTo>
                  <a:cubicBezTo>
                    <a:pt x="15" y="55"/>
                    <a:pt x="10" y="60"/>
                    <a:pt x="10" y="66"/>
                  </a:cubicBezTo>
                  <a:cubicBezTo>
                    <a:pt x="10" y="73"/>
                    <a:pt x="15" y="78"/>
                    <a:pt x="21" y="78"/>
                  </a:cubicBezTo>
                  <a:cubicBezTo>
                    <a:pt x="28" y="78"/>
                    <a:pt x="33" y="73"/>
                    <a:pt x="33" y="66"/>
                  </a:cubicBezTo>
                  <a:cubicBezTo>
                    <a:pt x="33" y="60"/>
                    <a:pt x="28" y="55"/>
                    <a:pt x="21" y="55"/>
                  </a:cubicBezTo>
                  <a:close/>
                  <a:moveTo>
                    <a:pt x="50" y="33"/>
                  </a:moveTo>
                  <a:cubicBezTo>
                    <a:pt x="46" y="33"/>
                    <a:pt x="43" y="37"/>
                    <a:pt x="43" y="41"/>
                  </a:cubicBezTo>
                  <a:cubicBezTo>
                    <a:pt x="43" y="45"/>
                    <a:pt x="46" y="48"/>
                    <a:pt x="50" y="48"/>
                  </a:cubicBezTo>
                  <a:cubicBezTo>
                    <a:pt x="54" y="48"/>
                    <a:pt x="58" y="45"/>
                    <a:pt x="58" y="41"/>
                  </a:cubicBezTo>
                  <a:cubicBezTo>
                    <a:pt x="58" y="37"/>
                    <a:pt x="54" y="33"/>
                    <a:pt x="50" y="33"/>
                  </a:cubicBezTo>
                  <a:close/>
                  <a:moveTo>
                    <a:pt x="21" y="35"/>
                  </a:moveTo>
                  <a:cubicBezTo>
                    <a:pt x="12" y="35"/>
                    <a:pt x="4" y="27"/>
                    <a:pt x="4" y="18"/>
                  </a:cubicBezTo>
                  <a:cubicBezTo>
                    <a:pt x="4" y="8"/>
                    <a:pt x="12" y="0"/>
                    <a:pt x="21" y="0"/>
                  </a:cubicBezTo>
                  <a:cubicBezTo>
                    <a:pt x="31" y="0"/>
                    <a:pt x="39" y="8"/>
                    <a:pt x="39" y="18"/>
                  </a:cubicBezTo>
                  <a:cubicBezTo>
                    <a:pt x="39" y="27"/>
                    <a:pt x="31" y="35"/>
                    <a:pt x="21" y="35"/>
                  </a:cubicBezTo>
                  <a:close/>
                  <a:moveTo>
                    <a:pt x="21" y="10"/>
                  </a:moveTo>
                  <a:cubicBezTo>
                    <a:pt x="17" y="10"/>
                    <a:pt x="14" y="14"/>
                    <a:pt x="14" y="18"/>
                  </a:cubicBezTo>
                  <a:cubicBezTo>
                    <a:pt x="14" y="22"/>
                    <a:pt x="17" y="25"/>
                    <a:pt x="21" y="25"/>
                  </a:cubicBezTo>
                  <a:cubicBezTo>
                    <a:pt x="25" y="25"/>
                    <a:pt x="29" y="22"/>
                    <a:pt x="29" y="18"/>
                  </a:cubicBezTo>
                  <a:cubicBezTo>
                    <a:pt x="29" y="14"/>
                    <a:pt x="25" y="10"/>
                    <a:pt x="21" y="10"/>
                  </a:cubicBezTo>
                  <a:close/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167313" y="1550988"/>
              <a:ext cx="723900" cy="328613"/>
            </a:xfrm>
            <a:custGeom>
              <a:avLst/>
              <a:gdLst>
                <a:gd name="T0" fmla="*/ 191 w 193"/>
                <a:gd name="T1" fmla="*/ 40 h 87"/>
                <a:gd name="T2" fmla="*/ 175 w 193"/>
                <a:gd name="T3" fmla="*/ 32 h 87"/>
                <a:gd name="T4" fmla="*/ 127 w 193"/>
                <a:gd name="T5" fmla="*/ 44 h 87"/>
                <a:gd name="T6" fmla="*/ 126 w 193"/>
                <a:gd name="T7" fmla="*/ 44 h 87"/>
                <a:gd name="T8" fmla="*/ 118 w 193"/>
                <a:gd name="T9" fmla="*/ 24 h 87"/>
                <a:gd name="T10" fmla="*/ 89 w 193"/>
                <a:gd name="T11" fmla="*/ 6 h 87"/>
                <a:gd name="T12" fmla="*/ 68 w 193"/>
                <a:gd name="T13" fmla="*/ 0 h 87"/>
                <a:gd name="T14" fmla="*/ 44 w 193"/>
                <a:gd name="T15" fmla="*/ 10 h 87"/>
                <a:gd name="T16" fmla="*/ 43 w 193"/>
                <a:gd name="T17" fmla="*/ 11 h 87"/>
                <a:gd name="T18" fmla="*/ 38 w 193"/>
                <a:gd name="T19" fmla="*/ 11 h 87"/>
                <a:gd name="T20" fmla="*/ 38 w 193"/>
                <a:gd name="T21" fmla="*/ 0 h 87"/>
                <a:gd name="T22" fmla="*/ 0 w 193"/>
                <a:gd name="T23" fmla="*/ 0 h 87"/>
                <a:gd name="T24" fmla="*/ 0 w 193"/>
                <a:gd name="T25" fmla="*/ 78 h 87"/>
                <a:gd name="T26" fmla="*/ 38 w 193"/>
                <a:gd name="T27" fmla="*/ 78 h 87"/>
                <a:gd name="T28" fmla="*/ 38 w 193"/>
                <a:gd name="T29" fmla="*/ 77 h 87"/>
                <a:gd name="T30" fmla="*/ 61 w 193"/>
                <a:gd name="T31" fmla="*/ 77 h 87"/>
                <a:gd name="T32" fmla="*/ 102 w 193"/>
                <a:gd name="T33" fmla="*/ 86 h 87"/>
                <a:gd name="T34" fmla="*/ 113 w 193"/>
                <a:gd name="T35" fmla="*/ 87 h 87"/>
                <a:gd name="T36" fmla="*/ 134 w 193"/>
                <a:gd name="T37" fmla="*/ 83 h 87"/>
                <a:gd name="T38" fmla="*/ 185 w 193"/>
                <a:gd name="T39" fmla="*/ 59 h 87"/>
                <a:gd name="T40" fmla="*/ 192 w 193"/>
                <a:gd name="T41" fmla="*/ 51 h 87"/>
                <a:gd name="T42" fmla="*/ 191 w 193"/>
                <a:gd name="T43" fmla="*/ 40 h 87"/>
                <a:gd name="T44" fmla="*/ 183 w 193"/>
                <a:gd name="T45" fmla="*/ 48 h 87"/>
                <a:gd name="T46" fmla="*/ 180 w 193"/>
                <a:gd name="T47" fmla="*/ 50 h 87"/>
                <a:gd name="T48" fmla="*/ 130 w 193"/>
                <a:gd name="T49" fmla="*/ 74 h 87"/>
                <a:gd name="T50" fmla="*/ 104 w 193"/>
                <a:gd name="T51" fmla="*/ 77 h 87"/>
                <a:gd name="T52" fmla="*/ 63 w 193"/>
                <a:gd name="T53" fmla="*/ 67 h 87"/>
                <a:gd name="T54" fmla="*/ 38 w 193"/>
                <a:gd name="T55" fmla="*/ 67 h 87"/>
                <a:gd name="T56" fmla="*/ 38 w 193"/>
                <a:gd name="T57" fmla="*/ 21 h 87"/>
                <a:gd name="T58" fmla="*/ 48 w 193"/>
                <a:gd name="T59" fmla="*/ 21 h 87"/>
                <a:gd name="T60" fmla="*/ 51 w 193"/>
                <a:gd name="T61" fmla="*/ 17 h 87"/>
                <a:gd name="T62" fmla="*/ 68 w 193"/>
                <a:gd name="T63" fmla="*/ 10 h 87"/>
                <a:gd name="T64" fmla="*/ 84 w 193"/>
                <a:gd name="T65" fmla="*/ 15 h 87"/>
                <a:gd name="T66" fmla="*/ 113 w 193"/>
                <a:gd name="T67" fmla="*/ 32 h 87"/>
                <a:gd name="T68" fmla="*/ 116 w 193"/>
                <a:gd name="T69" fmla="*/ 42 h 87"/>
                <a:gd name="T70" fmla="*/ 110 w 193"/>
                <a:gd name="T71" fmla="*/ 46 h 87"/>
                <a:gd name="T72" fmla="*/ 109 w 193"/>
                <a:gd name="T73" fmla="*/ 46 h 87"/>
                <a:gd name="T74" fmla="*/ 106 w 193"/>
                <a:gd name="T75" fmla="*/ 45 h 87"/>
                <a:gd name="T76" fmla="*/ 89 w 193"/>
                <a:gd name="T77" fmla="*/ 36 h 87"/>
                <a:gd name="T78" fmla="*/ 84 w 193"/>
                <a:gd name="T79" fmla="*/ 45 h 87"/>
                <a:gd name="T80" fmla="*/ 102 w 193"/>
                <a:gd name="T81" fmla="*/ 54 h 87"/>
                <a:gd name="T82" fmla="*/ 104 w 193"/>
                <a:gd name="T83" fmla="*/ 55 h 87"/>
                <a:gd name="T84" fmla="*/ 104 w 193"/>
                <a:gd name="T85" fmla="*/ 56 h 87"/>
                <a:gd name="T86" fmla="*/ 109 w 193"/>
                <a:gd name="T87" fmla="*/ 56 h 87"/>
                <a:gd name="T88" fmla="*/ 111 w 193"/>
                <a:gd name="T89" fmla="*/ 56 h 87"/>
                <a:gd name="T90" fmla="*/ 111 w 193"/>
                <a:gd name="T91" fmla="*/ 56 h 87"/>
                <a:gd name="T92" fmla="*/ 130 w 193"/>
                <a:gd name="T93" fmla="*/ 53 h 87"/>
                <a:gd name="T94" fmla="*/ 177 w 193"/>
                <a:gd name="T95" fmla="*/ 42 h 87"/>
                <a:gd name="T96" fmla="*/ 182 w 193"/>
                <a:gd name="T97" fmla="*/ 44 h 87"/>
                <a:gd name="T98" fmla="*/ 183 w 193"/>
                <a:gd name="T99" fmla="*/ 4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3" h="87">
                  <a:moveTo>
                    <a:pt x="191" y="40"/>
                  </a:moveTo>
                  <a:cubicBezTo>
                    <a:pt x="188" y="34"/>
                    <a:pt x="181" y="30"/>
                    <a:pt x="175" y="32"/>
                  </a:cubicBezTo>
                  <a:cubicBezTo>
                    <a:pt x="127" y="44"/>
                    <a:pt x="127" y="44"/>
                    <a:pt x="127" y="44"/>
                  </a:cubicBezTo>
                  <a:cubicBezTo>
                    <a:pt x="127" y="44"/>
                    <a:pt x="126" y="44"/>
                    <a:pt x="126" y="44"/>
                  </a:cubicBezTo>
                  <a:cubicBezTo>
                    <a:pt x="128" y="37"/>
                    <a:pt x="125" y="28"/>
                    <a:pt x="118" y="24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83" y="2"/>
                    <a:pt x="75" y="0"/>
                    <a:pt x="68" y="0"/>
                  </a:cubicBezTo>
                  <a:cubicBezTo>
                    <a:pt x="59" y="0"/>
                    <a:pt x="51" y="4"/>
                    <a:pt x="44" y="10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106" y="87"/>
                    <a:pt x="109" y="87"/>
                    <a:pt x="113" y="87"/>
                  </a:cubicBezTo>
                  <a:cubicBezTo>
                    <a:pt x="120" y="87"/>
                    <a:pt x="127" y="86"/>
                    <a:pt x="134" y="83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8" y="58"/>
                    <a:pt x="191" y="55"/>
                    <a:pt x="192" y="51"/>
                  </a:cubicBezTo>
                  <a:cubicBezTo>
                    <a:pt x="193" y="47"/>
                    <a:pt x="193" y="43"/>
                    <a:pt x="191" y="40"/>
                  </a:cubicBezTo>
                  <a:close/>
                  <a:moveTo>
                    <a:pt x="183" y="48"/>
                  </a:moveTo>
                  <a:cubicBezTo>
                    <a:pt x="182" y="49"/>
                    <a:pt x="181" y="50"/>
                    <a:pt x="180" y="50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22" y="78"/>
                    <a:pt x="113" y="78"/>
                    <a:pt x="104" y="7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38" y="67"/>
                    <a:pt x="38" y="67"/>
                    <a:pt x="38" y="67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56" y="13"/>
                    <a:pt x="62" y="10"/>
                    <a:pt x="68" y="10"/>
                  </a:cubicBezTo>
                  <a:cubicBezTo>
                    <a:pt x="74" y="10"/>
                    <a:pt x="79" y="12"/>
                    <a:pt x="84" y="15"/>
                  </a:cubicBezTo>
                  <a:cubicBezTo>
                    <a:pt x="113" y="32"/>
                    <a:pt x="113" y="32"/>
                    <a:pt x="113" y="32"/>
                  </a:cubicBezTo>
                  <a:cubicBezTo>
                    <a:pt x="117" y="34"/>
                    <a:pt x="118" y="39"/>
                    <a:pt x="116" y="42"/>
                  </a:cubicBezTo>
                  <a:cubicBezTo>
                    <a:pt x="115" y="44"/>
                    <a:pt x="112" y="46"/>
                    <a:pt x="110" y="46"/>
                  </a:cubicBezTo>
                  <a:cubicBezTo>
                    <a:pt x="109" y="46"/>
                    <a:pt x="109" y="46"/>
                    <a:pt x="109" y="46"/>
                  </a:cubicBezTo>
                  <a:cubicBezTo>
                    <a:pt x="108" y="46"/>
                    <a:pt x="107" y="45"/>
                    <a:pt x="106" y="45"/>
                  </a:cubicBezTo>
                  <a:cubicBezTo>
                    <a:pt x="89" y="36"/>
                    <a:pt x="89" y="36"/>
                    <a:pt x="89" y="36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2" y="54"/>
                    <a:pt x="103" y="54"/>
                    <a:pt x="104" y="55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9" y="56"/>
                    <a:pt x="109" y="56"/>
                    <a:pt x="109" y="56"/>
                  </a:cubicBezTo>
                  <a:cubicBezTo>
                    <a:pt x="109" y="56"/>
                    <a:pt x="110" y="56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8" y="56"/>
                    <a:pt x="124" y="55"/>
                    <a:pt x="130" y="53"/>
                  </a:cubicBezTo>
                  <a:cubicBezTo>
                    <a:pt x="177" y="42"/>
                    <a:pt x="177" y="42"/>
                    <a:pt x="177" y="42"/>
                  </a:cubicBezTo>
                  <a:cubicBezTo>
                    <a:pt x="179" y="41"/>
                    <a:pt x="182" y="42"/>
                    <a:pt x="182" y="44"/>
                  </a:cubicBezTo>
                  <a:cubicBezTo>
                    <a:pt x="183" y="45"/>
                    <a:pt x="183" y="46"/>
                    <a:pt x="183" y="48"/>
                  </a:cubicBezTo>
                  <a:close/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1" name="Groupe 60"/>
          <p:cNvGrpSpPr/>
          <p:nvPr userDrawn="1"/>
        </p:nvGrpSpPr>
        <p:grpSpPr>
          <a:xfrm>
            <a:off x="7397750" y="1148556"/>
            <a:ext cx="627063" cy="627063"/>
            <a:chOff x="7397750" y="1317625"/>
            <a:chExt cx="627063" cy="627063"/>
          </a:xfrm>
        </p:grpSpPr>
        <p:sp>
          <p:nvSpPr>
            <p:cNvPr id="46" name="Freeform 17"/>
            <p:cNvSpPr>
              <a:spLocks noEditPoints="1"/>
            </p:cNvSpPr>
            <p:nvPr userDrawn="1"/>
          </p:nvSpPr>
          <p:spPr bwMode="auto">
            <a:xfrm>
              <a:off x="7397750" y="1317625"/>
              <a:ext cx="627063" cy="627063"/>
            </a:xfrm>
            <a:custGeom>
              <a:avLst/>
              <a:gdLst>
                <a:gd name="T0" fmla="*/ 84 w 167"/>
                <a:gd name="T1" fmla="*/ 166 h 166"/>
                <a:gd name="T2" fmla="*/ 0 w 167"/>
                <a:gd name="T3" fmla="*/ 83 h 166"/>
                <a:gd name="T4" fmla="*/ 84 w 167"/>
                <a:gd name="T5" fmla="*/ 0 h 166"/>
                <a:gd name="T6" fmla="*/ 167 w 167"/>
                <a:gd name="T7" fmla="*/ 83 h 166"/>
                <a:gd name="T8" fmla="*/ 84 w 167"/>
                <a:gd name="T9" fmla="*/ 166 h 166"/>
                <a:gd name="T10" fmla="*/ 84 w 167"/>
                <a:gd name="T11" fmla="*/ 12 h 166"/>
                <a:gd name="T12" fmla="*/ 12 w 167"/>
                <a:gd name="T13" fmla="*/ 83 h 166"/>
                <a:gd name="T14" fmla="*/ 84 w 167"/>
                <a:gd name="T15" fmla="*/ 154 h 166"/>
                <a:gd name="T16" fmla="*/ 155 w 167"/>
                <a:gd name="T17" fmla="*/ 83 h 166"/>
                <a:gd name="T18" fmla="*/ 84 w 167"/>
                <a:gd name="T19" fmla="*/ 1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" h="166">
                  <a:moveTo>
                    <a:pt x="84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4" y="0"/>
                  </a:cubicBezTo>
                  <a:cubicBezTo>
                    <a:pt x="130" y="0"/>
                    <a:pt x="167" y="37"/>
                    <a:pt x="167" y="83"/>
                  </a:cubicBezTo>
                  <a:cubicBezTo>
                    <a:pt x="167" y="129"/>
                    <a:pt x="130" y="166"/>
                    <a:pt x="84" y="166"/>
                  </a:cubicBezTo>
                  <a:close/>
                  <a:moveTo>
                    <a:pt x="84" y="12"/>
                  </a:moveTo>
                  <a:cubicBezTo>
                    <a:pt x="44" y="12"/>
                    <a:pt x="12" y="44"/>
                    <a:pt x="12" y="83"/>
                  </a:cubicBezTo>
                  <a:cubicBezTo>
                    <a:pt x="12" y="122"/>
                    <a:pt x="44" y="154"/>
                    <a:pt x="84" y="154"/>
                  </a:cubicBezTo>
                  <a:cubicBezTo>
                    <a:pt x="123" y="154"/>
                    <a:pt x="155" y="122"/>
                    <a:pt x="155" y="83"/>
                  </a:cubicBezTo>
                  <a:cubicBezTo>
                    <a:pt x="155" y="44"/>
                    <a:pt x="123" y="12"/>
                    <a:pt x="84" y="12"/>
                  </a:cubicBezTo>
                  <a:close/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513638" y="1665288"/>
              <a:ext cx="390525" cy="150813"/>
            </a:xfrm>
            <a:custGeom>
              <a:avLst/>
              <a:gdLst>
                <a:gd name="T0" fmla="*/ 52 w 104"/>
                <a:gd name="T1" fmla="*/ 40 h 40"/>
                <a:gd name="T2" fmla="*/ 51 w 104"/>
                <a:gd name="T3" fmla="*/ 40 h 40"/>
                <a:gd name="T4" fmla="*/ 2 w 104"/>
                <a:gd name="T5" fmla="*/ 10 h 40"/>
                <a:gd name="T6" fmla="*/ 3 w 104"/>
                <a:gd name="T7" fmla="*/ 2 h 40"/>
                <a:gd name="T8" fmla="*/ 12 w 104"/>
                <a:gd name="T9" fmla="*/ 3 h 40"/>
                <a:gd name="T10" fmla="*/ 51 w 104"/>
                <a:gd name="T11" fmla="*/ 29 h 40"/>
                <a:gd name="T12" fmla="*/ 93 w 104"/>
                <a:gd name="T13" fmla="*/ 3 h 40"/>
                <a:gd name="T14" fmla="*/ 101 w 104"/>
                <a:gd name="T15" fmla="*/ 2 h 40"/>
                <a:gd name="T16" fmla="*/ 102 w 104"/>
                <a:gd name="T17" fmla="*/ 10 h 40"/>
                <a:gd name="T18" fmla="*/ 52 w 104"/>
                <a:gd name="T1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40">
                  <a:moveTo>
                    <a:pt x="52" y="40"/>
                  </a:moveTo>
                  <a:cubicBezTo>
                    <a:pt x="52" y="40"/>
                    <a:pt x="51" y="40"/>
                    <a:pt x="51" y="40"/>
                  </a:cubicBezTo>
                  <a:cubicBezTo>
                    <a:pt x="22" y="39"/>
                    <a:pt x="3" y="11"/>
                    <a:pt x="2" y="10"/>
                  </a:cubicBezTo>
                  <a:cubicBezTo>
                    <a:pt x="0" y="7"/>
                    <a:pt x="1" y="4"/>
                    <a:pt x="3" y="2"/>
                  </a:cubicBezTo>
                  <a:cubicBezTo>
                    <a:pt x="6" y="0"/>
                    <a:pt x="10" y="1"/>
                    <a:pt x="12" y="3"/>
                  </a:cubicBezTo>
                  <a:cubicBezTo>
                    <a:pt x="12" y="4"/>
                    <a:pt x="29" y="28"/>
                    <a:pt x="51" y="29"/>
                  </a:cubicBezTo>
                  <a:cubicBezTo>
                    <a:pt x="65" y="29"/>
                    <a:pt x="79" y="20"/>
                    <a:pt x="93" y="3"/>
                  </a:cubicBezTo>
                  <a:cubicBezTo>
                    <a:pt x="95" y="0"/>
                    <a:pt x="99" y="0"/>
                    <a:pt x="101" y="2"/>
                  </a:cubicBezTo>
                  <a:cubicBezTo>
                    <a:pt x="104" y="4"/>
                    <a:pt x="104" y="8"/>
                    <a:pt x="102" y="10"/>
                  </a:cubicBezTo>
                  <a:cubicBezTo>
                    <a:pt x="87" y="30"/>
                    <a:pt x="70" y="40"/>
                    <a:pt x="52" y="40"/>
                  </a:cubicBezTo>
                  <a:close/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Oval 19"/>
            <p:cNvSpPr>
              <a:spLocks noChangeArrowheads="1"/>
            </p:cNvSpPr>
            <p:nvPr userDrawn="1"/>
          </p:nvSpPr>
          <p:spPr bwMode="auto">
            <a:xfrm>
              <a:off x="7581900" y="1520825"/>
              <a:ext cx="85725" cy="90488"/>
            </a:xfrm>
            <a:prstGeom prst="ellipse">
              <a:avLst/>
            </a:pr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Oval 20"/>
            <p:cNvSpPr>
              <a:spLocks noChangeArrowheads="1"/>
            </p:cNvSpPr>
            <p:nvPr userDrawn="1"/>
          </p:nvSpPr>
          <p:spPr bwMode="auto">
            <a:xfrm>
              <a:off x="7747000" y="1520825"/>
              <a:ext cx="90488" cy="90488"/>
            </a:xfrm>
            <a:prstGeom prst="ellipse">
              <a:avLst/>
            </a:pr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0" name="Groupe 59"/>
          <p:cNvGrpSpPr/>
          <p:nvPr userDrawn="1"/>
        </p:nvGrpSpPr>
        <p:grpSpPr>
          <a:xfrm>
            <a:off x="6421438" y="1231106"/>
            <a:ext cx="454025" cy="479425"/>
            <a:chOff x="6421438" y="1400175"/>
            <a:chExt cx="454025" cy="479425"/>
          </a:xfrm>
        </p:grpSpPr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6507163" y="1400175"/>
              <a:ext cx="368300" cy="479425"/>
            </a:xfrm>
            <a:custGeom>
              <a:avLst/>
              <a:gdLst>
                <a:gd name="T0" fmla="*/ 93 w 98"/>
                <a:gd name="T1" fmla="*/ 58 h 127"/>
                <a:gd name="T2" fmla="*/ 75 w 98"/>
                <a:gd name="T3" fmla="*/ 53 h 127"/>
                <a:gd name="T4" fmla="*/ 57 w 98"/>
                <a:gd name="T5" fmla="*/ 53 h 127"/>
                <a:gd name="T6" fmla="*/ 55 w 98"/>
                <a:gd name="T7" fmla="*/ 49 h 127"/>
                <a:gd name="T8" fmla="*/ 64 w 98"/>
                <a:gd name="T9" fmla="*/ 30 h 127"/>
                <a:gd name="T10" fmla="*/ 64 w 98"/>
                <a:gd name="T11" fmla="*/ 9 h 127"/>
                <a:gd name="T12" fmla="*/ 49 w 98"/>
                <a:gd name="T13" fmla="*/ 0 h 127"/>
                <a:gd name="T14" fmla="*/ 44 w 98"/>
                <a:gd name="T15" fmla="*/ 20 h 127"/>
                <a:gd name="T16" fmla="*/ 29 w 98"/>
                <a:gd name="T17" fmla="*/ 38 h 127"/>
                <a:gd name="T18" fmla="*/ 15 w 98"/>
                <a:gd name="T19" fmla="*/ 52 h 127"/>
                <a:gd name="T20" fmla="*/ 8 w 98"/>
                <a:gd name="T21" fmla="*/ 63 h 127"/>
                <a:gd name="T22" fmla="*/ 0 w 98"/>
                <a:gd name="T23" fmla="*/ 62 h 127"/>
                <a:gd name="T24" fmla="*/ 0 w 98"/>
                <a:gd name="T25" fmla="*/ 117 h 127"/>
                <a:gd name="T26" fmla="*/ 9 w 98"/>
                <a:gd name="T27" fmla="*/ 115 h 127"/>
                <a:gd name="T28" fmla="*/ 9 w 98"/>
                <a:gd name="T29" fmla="*/ 115 h 127"/>
                <a:gd name="T30" fmla="*/ 25 w 98"/>
                <a:gd name="T31" fmla="*/ 119 h 127"/>
                <a:gd name="T32" fmla="*/ 60 w 98"/>
                <a:gd name="T33" fmla="*/ 127 h 127"/>
                <a:gd name="T34" fmla="*/ 81 w 98"/>
                <a:gd name="T35" fmla="*/ 123 h 127"/>
                <a:gd name="T36" fmla="*/ 83 w 98"/>
                <a:gd name="T37" fmla="*/ 115 h 127"/>
                <a:gd name="T38" fmla="*/ 83 w 98"/>
                <a:gd name="T39" fmla="*/ 110 h 127"/>
                <a:gd name="T40" fmla="*/ 88 w 98"/>
                <a:gd name="T41" fmla="*/ 104 h 127"/>
                <a:gd name="T42" fmla="*/ 89 w 98"/>
                <a:gd name="T43" fmla="*/ 93 h 127"/>
                <a:gd name="T44" fmla="*/ 91 w 98"/>
                <a:gd name="T45" fmla="*/ 82 h 127"/>
                <a:gd name="T46" fmla="*/ 94 w 98"/>
                <a:gd name="T47" fmla="*/ 73 h 127"/>
                <a:gd name="T48" fmla="*/ 93 w 98"/>
                <a:gd name="T49" fmla="*/ 5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27">
                  <a:moveTo>
                    <a:pt x="93" y="58"/>
                  </a:moveTo>
                  <a:cubicBezTo>
                    <a:pt x="89" y="54"/>
                    <a:pt x="83" y="53"/>
                    <a:pt x="75" y="53"/>
                  </a:cubicBezTo>
                  <a:cubicBezTo>
                    <a:pt x="67" y="52"/>
                    <a:pt x="57" y="53"/>
                    <a:pt x="57" y="53"/>
                  </a:cubicBezTo>
                  <a:cubicBezTo>
                    <a:pt x="57" y="53"/>
                    <a:pt x="53" y="55"/>
                    <a:pt x="55" y="49"/>
                  </a:cubicBezTo>
                  <a:cubicBezTo>
                    <a:pt x="57" y="42"/>
                    <a:pt x="63" y="35"/>
                    <a:pt x="64" y="30"/>
                  </a:cubicBezTo>
                  <a:cubicBezTo>
                    <a:pt x="66" y="25"/>
                    <a:pt x="66" y="16"/>
                    <a:pt x="64" y="9"/>
                  </a:cubicBezTo>
                  <a:cubicBezTo>
                    <a:pt x="62" y="2"/>
                    <a:pt x="55" y="0"/>
                    <a:pt x="49" y="0"/>
                  </a:cubicBezTo>
                  <a:cubicBezTo>
                    <a:pt x="49" y="0"/>
                    <a:pt x="50" y="10"/>
                    <a:pt x="44" y="20"/>
                  </a:cubicBezTo>
                  <a:cubicBezTo>
                    <a:pt x="38" y="30"/>
                    <a:pt x="34" y="34"/>
                    <a:pt x="29" y="38"/>
                  </a:cubicBezTo>
                  <a:cubicBezTo>
                    <a:pt x="24" y="42"/>
                    <a:pt x="19" y="47"/>
                    <a:pt x="15" y="52"/>
                  </a:cubicBezTo>
                  <a:cubicBezTo>
                    <a:pt x="12" y="56"/>
                    <a:pt x="9" y="60"/>
                    <a:pt x="8" y="63"/>
                  </a:cubicBezTo>
                  <a:cubicBezTo>
                    <a:pt x="6" y="63"/>
                    <a:pt x="3" y="62"/>
                    <a:pt x="0" y="62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6" y="117"/>
                    <a:pt x="9" y="115"/>
                    <a:pt x="9" y="115"/>
                  </a:cubicBezTo>
                  <a:cubicBezTo>
                    <a:pt x="9" y="115"/>
                    <a:pt x="9" y="115"/>
                    <a:pt x="9" y="115"/>
                  </a:cubicBezTo>
                  <a:cubicBezTo>
                    <a:pt x="11" y="115"/>
                    <a:pt x="19" y="115"/>
                    <a:pt x="25" y="119"/>
                  </a:cubicBezTo>
                  <a:cubicBezTo>
                    <a:pt x="31" y="122"/>
                    <a:pt x="51" y="127"/>
                    <a:pt x="60" y="127"/>
                  </a:cubicBezTo>
                  <a:cubicBezTo>
                    <a:pt x="69" y="127"/>
                    <a:pt x="78" y="127"/>
                    <a:pt x="81" y="123"/>
                  </a:cubicBezTo>
                  <a:cubicBezTo>
                    <a:pt x="84" y="120"/>
                    <a:pt x="84" y="116"/>
                    <a:pt x="83" y="115"/>
                  </a:cubicBezTo>
                  <a:cubicBezTo>
                    <a:pt x="83" y="113"/>
                    <a:pt x="83" y="112"/>
                    <a:pt x="83" y="110"/>
                  </a:cubicBezTo>
                  <a:cubicBezTo>
                    <a:pt x="85" y="108"/>
                    <a:pt x="87" y="108"/>
                    <a:pt x="88" y="104"/>
                  </a:cubicBezTo>
                  <a:cubicBezTo>
                    <a:pt x="88" y="99"/>
                    <a:pt x="83" y="98"/>
                    <a:pt x="89" y="93"/>
                  </a:cubicBezTo>
                  <a:cubicBezTo>
                    <a:pt x="93" y="88"/>
                    <a:pt x="93" y="85"/>
                    <a:pt x="91" y="82"/>
                  </a:cubicBezTo>
                  <a:cubicBezTo>
                    <a:pt x="90" y="78"/>
                    <a:pt x="90" y="77"/>
                    <a:pt x="94" y="73"/>
                  </a:cubicBezTo>
                  <a:cubicBezTo>
                    <a:pt x="98" y="69"/>
                    <a:pt x="98" y="62"/>
                    <a:pt x="93" y="58"/>
                  </a:cubicBezTo>
                </a:path>
              </a:pathLst>
            </a:cu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Rectangle 22"/>
            <p:cNvSpPr>
              <a:spLocks noChangeArrowheads="1"/>
            </p:cNvSpPr>
            <p:nvPr userDrawn="1"/>
          </p:nvSpPr>
          <p:spPr bwMode="auto">
            <a:xfrm>
              <a:off x="6421438" y="1641475"/>
              <a:ext cx="60325" cy="204788"/>
            </a:xfrm>
            <a:prstGeom prst="rect">
              <a:avLst/>
            </a:prstGeom>
            <a:solidFill>
              <a:srgbClr val="1D4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57" name="Groupe 56"/>
          <p:cNvGrpSpPr/>
          <p:nvPr userDrawn="1"/>
        </p:nvGrpSpPr>
        <p:grpSpPr>
          <a:xfrm>
            <a:off x="254000" y="2042319"/>
            <a:ext cx="893763" cy="690563"/>
            <a:chOff x="254000" y="2211388"/>
            <a:chExt cx="893763" cy="690563"/>
          </a:xfrm>
        </p:grpSpPr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682625" y="2211388"/>
              <a:ext cx="465138" cy="690563"/>
            </a:xfrm>
            <a:custGeom>
              <a:avLst/>
              <a:gdLst>
                <a:gd name="T0" fmla="*/ 56 w 124"/>
                <a:gd name="T1" fmla="*/ 0 h 183"/>
                <a:gd name="T2" fmla="*/ 7 w 124"/>
                <a:gd name="T3" fmla="*/ 19 h 183"/>
                <a:gd name="T4" fmla="*/ 5 w 124"/>
                <a:gd name="T5" fmla="*/ 21 h 183"/>
                <a:gd name="T6" fmla="*/ 23 w 124"/>
                <a:gd name="T7" fmla="*/ 67 h 183"/>
                <a:gd name="T8" fmla="*/ 23 w 124"/>
                <a:gd name="T9" fmla="*/ 67 h 183"/>
                <a:gd name="T10" fmla="*/ 23 w 124"/>
                <a:gd name="T11" fmla="*/ 67 h 183"/>
                <a:gd name="T12" fmla="*/ 23 w 124"/>
                <a:gd name="T13" fmla="*/ 67 h 183"/>
                <a:gd name="T14" fmla="*/ 23 w 124"/>
                <a:gd name="T15" fmla="*/ 67 h 183"/>
                <a:gd name="T16" fmla="*/ 23 w 124"/>
                <a:gd name="T17" fmla="*/ 67 h 183"/>
                <a:gd name="T18" fmla="*/ 23 w 124"/>
                <a:gd name="T19" fmla="*/ 67 h 183"/>
                <a:gd name="T20" fmla="*/ 23 w 124"/>
                <a:gd name="T21" fmla="*/ 67 h 183"/>
                <a:gd name="T22" fmla="*/ 23 w 124"/>
                <a:gd name="T23" fmla="*/ 67 h 183"/>
                <a:gd name="T24" fmla="*/ 14 w 124"/>
                <a:gd name="T25" fmla="*/ 103 h 183"/>
                <a:gd name="T26" fmla="*/ 12 w 124"/>
                <a:gd name="T27" fmla="*/ 105 h 183"/>
                <a:gd name="T28" fmla="*/ 0 w 124"/>
                <a:gd name="T29" fmla="*/ 118 h 183"/>
                <a:gd name="T30" fmla="*/ 8 w 124"/>
                <a:gd name="T31" fmla="*/ 136 h 183"/>
                <a:gd name="T32" fmla="*/ 28 w 124"/>
                <a:gd name="T33" fmla="*/ 183 h 183"/>
                <a:gd name="T34" fmla="*/ 106 w 124"/>
                <a:gd name="T35" fmla="*/ 183 h 183"/>
                <a:gd name="T36" fmla="*/ 89 w 124"/>
                <a:gd name="T37" fmla="*/ 126 h 183"/>
                <a:gd name="T38" fmla="*/ 115 w 124"/>
                <a:gd name="T39" fmla="*/ 103 h 183"/>
                <a:gd name="T40" fmla="*/ 124 w 124"/>
                <a:gd name="T41" fmla="*/ 67 h 183"/>
                <a:gd name="T42" fmla="*/ 105 w 124"/>
                <a:gd name="T43" fmla="*/ 19 h 183"/>
                <a:gd name="T44" fmla="*/ 56 w 124"/>
                <a:gd name="T45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" h="183">
                  <a:moveTo>
                    <a:pt x="56" y="0"/>
                  </a:moveTo>
                  <a:cubicBezTo>
                    <a:pt x="36" y="0"/>
                    <a:pt x="20" y="7"/>
                    <a:pt x="7" y="19"/>
                  </a:cubicBezTo>
                  <a:cubicBezTo>
                    <a:pt x="6" y="20"/>
                    <a:pt x="6" y="20"/>
                    <a:pt x="5" y="21"/>
                  </a:cubicBezTo>
                  <a:cubicBezTo>
                    <a:pt x="17" y="33"/>
                    <a:pt x="23" y="48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81"/>
                    <a:pt x="20" y="93"/>
                    <a:pt x="14" y="103"/>
                  </a:cubicBezTo>
                  <a:cubicBezTo>
                    <a:pt x="13" y="104"/>
                    <a:pt x="13" y="104"/>
                    <a:pt x="12" y="105"/>
                  </a:cubicBezTo>
                  <a:cubicBezTo>
                    <a:pt x="9" y="110"/>
                    <a:pt x="5" y="115"/>
                    <a:pt x="0" y="118"/>
                  </a:cubicBezTo>
                  <a:cubicBezTo>
                    <a:pt x="2" y="124"/>
                    <a:pt x="5" y="129"/>
                    <a:pt x="8" y="136"/>
                  </a:cubicBezTo>
                  <a:cubicBezTo>
                    <a:pt x="28" y="183"/>
                    <a:pt x="28" y="183"/>
                    <a:pt x="28" y="183"/>
                  </a:cubicBezTo>
                  <a:cubicBezTo>
                    <a:pt x="106" y="183"/>
                    <a:pt x="106" y="183"/>
                    <a:pt x="106" y="183"/>
                  </a:cubicBezTo>
                  <a:cubicBezTo>
                    <a:pt x="89" y="126"/>
                    <a:pt x="89" y="126"/>
                    <a:pt x="89" y="126"/>
                  </a:cubicBezTo>
                  <a:cubicBezTo>
                    <a:pt x="100" y="121"/>
                    <a:pt x="109" y="113"/>
                    <a:pt x="115" y="103"/>
                  </a:cubicBezTo>
                  <a:cubicBezTo>
                    <a:pt x="121" y="93"/>
                    <a:pt x="124" y="81"/>
                    <a:pt x="124" y="67"/>
                  </a:cubicBezTo>
                  <a:cubicBezTo>
                    <a:pt x="124" y="48"/>
                    <a:pt x="118" y="31"/>
                    <a:pt x="105" y="19"/>
                  </a:cubicBezTo>
                  <a:cubicBezTo>
                    <a:pt x="92" y="7"/>
                    <a:pt x="76" y="0"/>
                    <a:pt x="56" y="0"/>
                  </a:cubicBezTo>
                </a:path>
              </a:pathLst>
            </a:custGeom>
            <a:solidFill>
              <a:srgbClr val="617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25"/>
            <p:cNvSpPr>
              <a:spLocks/>
            </p:cNvSpPr>
            <p:nvPr userDrawn="1"/>
          </p:nvSpPr>
          <p:spPr bwMode="auto">
            <a:xfrm>
              <a:off x="254000" y="2211388"/>
              <a:ext cx="447675" cy="690563"/>
            </a:xfrm>
            <a:custGeom>
              <a:avLst/>
              <a:gdLst>
                <a:gd name="T0" fmla="*/ 68 w 119"/>
                <a:gd name="T1" fmla="*/ 0 h 183"/>
                <a:gd name="T2" fmla="*/ 19 w 119"/>
                <a:gd name="T3" fmla="*/ 19 h 183"/>
                <a:gd name="T4" fmla="*/ 0 w 119"/>
                <a:gd name="T5" fmla="*/ 67 h 183"/>
                <a:gd name="T6" fmla="*/ 4 w 119"/>
                <a:gd name="T7" fmla="*/ 95 h 183"/>
                <a:gd name="T8" fmla="*/ 20 w 119"/>
                <a:gd name="T9" fmla="*/ 136 h 183"/>
                <a:gd name="T10" fmla="*/ 41 w 119"/>
                <a:gd name="T11" fmla="*/ 183 h 183"/>
                <a:gd name="T12" fmla="*/ 118 w 119"/>
                <a:gd name="T13" fmla="*/ 183 h 183"/>
                <a:gd name="T14" fmla="*/ 101 w 119"/>
                <a:gd name="T15" fmla="*/ 126 h 183"/>
                <a:gd name="T16" fmla="*/ 114 w 119"/>
                <a:gd name="T17" fmla="*/ 118 h 183"/>
                <a:gd name="T18" fmla="*/ 105 w 119"/>
                <a:gd name="T19" fmla="*/ 95 h 183"/>
                <a:gd name="T20" fmla="*/ 102 w 119"/>
                <a:gd name="T21" fmla="*/ 69 h 183"/>
                <a:gd name="T22" fmla="*/ 102 w 119"/>
                <a:gd name="T23" fmla="*/ 69 h 183"/>
                <a:gd name="T24" fmla="*/ 102 w 119"/>
                <a:gd name="T25" fmla="*/ 69 h 183"/>
                <a:gd name="T26" fmla="*/ 102 w 119"/>
                <a:gd name="T27" fmla="*/ 67 h 183"/>
                <a:gd name="T28" fmla="*/ 102 w 119"/>
                <a:gd name="T29" fmla="*/ 67 h 183"/>
                <a:gd name="T30" fmla="*/ 102 w 119"/>
                <a:gd name="T31" fmla="*/ 67 h 183"/>
                <a:gd name="T32" fmla="*/ 102 w 119"/>
                <a:gd name="T33" fmla="*/ 67 h 183"/>
                <a:gd name="T34" fmla="*/ 102 w 119"/>
                <a:gd name="T35" fmla="*/ 67 h 183"/>
                <a:gd name="T36" fmla="*/ 102 w 119"/>
                <a:gd name="T37" fmla="*/ 67 h 183"/>
                <a:gd name="T38" fmla="*/ 102 w 119"/>
                <a:gd name="T39" fmla="*/ 67 h 183"/>
                <a:gd name="T40" fmla="*/ 119 w 119"/>
                <a:gd name="T41" fmla="*/ 21 h 183"/>
                <a:gd name="T42" fmla="*/ 118 w 119"/>
                <a:gd name="T43" fmla="*/ 19 h 183"/>
                <a:gd name="T44" fmla="*/ 68 w 119"/>
                <a:gd name="T45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9" h="183">
                  <a:moveTo>
                    <a:pt x="68" y="0"/>
                  </a:moveTo>
                  <a:cubicBezTo>
                    <a:pt x="48" y="0"/>
                    <a:pt x="32" y="7"/>
                    <a:pt x="19" y="19"/>
                  </a:cubicBezTo>
                  <a:cubicBezTo>
                    <a:pt x="6" y="31"/>
                    <a:pt x="0" y="48"/>
                    <a:pt x="0" y="67"/>
                  </a:cubicBezTo>
                  <a:cubicBezTo>
                    <a:pt x="0" y="77"/>
                    <a:pt x="1" y="86"/>
                    <a:pt x="4" y="95"/>
                  </a:cubicBezTo>
                  <a:cubicBezTo>
                    <a:pt x="6" y="104"/>
                    <a:pt x="11" y="118"/>
                    <a:pt x="20" y="136"/>
                  </a:cubicBezTo>
                  <a:cubicBezTo>
                    <a:pt x="41" y="183"/>
                    <a:pt x="41" y="183"/>
                    <a:pt x="41" y="183"/>
                  </a:cubicBezTo>
                  <a:cubicBezTo>
                    <a:pt x="118" y="183"/>
                    <a:pt x="118" y="183"/>
                    <a:pt x="118" y="183"/>
                  </a:cubicBezTo>
                  <a:cubicBezTo>
                    <a:pt x="101" y="126"/>
                    <a:pt x="101" y="126"/>
                    <a:pt x="101" y="126"/>
                  </a:cubicBezTo>
                  <a:cubicBezTo>
                    <a:pt x="106" y="124"/>
                    <a:pt x="110" y="121"/>
                    <a:pt x="114" y="118"/>
                  </a:cubicBezTo>
                  <a:cubicBezTo>
                    <a:pt x="110" y="109"/>
                    <a:pt x="107" y="101"/>
                    <a:pt x="105" y="95"/>
                  </a:cubicBezTo>
                  <a:cubicBezTo>
                    <a:pt x="103" y="86"/>
                    <a:pt x="102" y="78"/>
                    <a:pt x="102" y="69"/>
                  </a:cubicBezTo>
                  <a:cubicBezTo>
                    <a:pt x="102" y="69"/>
                    <a:pt x="102" y="69"/>
                    <a:pt x="102" y="69"/>
                  </a:cubicBezTo>
                  <a:cubicBezTo>
                    <a:pt x="102" y="69"/>
                    <a:pt x="102" y="69"/>
                    <a:pt x="102" y="69"/>
                  </a:cubicBezTo>
                  <a:cubicBezTo>
                    <a:pt x="102" y="68"/>
                    <a:pt x="102" y="68"/>
                    <a:pt x="102" y="67"/>
                  </a:cubicBezTo>
                  <a:cubicBezTo>
                    <a:pt x="102" y="67"/>
                    <a:pt x="102" y="67"/>
                    <a:pt x="102" y="67"/>
                  </a:cubicBezTo>
                  <a:cubicBezTo>
                    <a:pt x="102" y="67"/>
                    <a:pt x="102" y="67"/>
                    <a:pt x="102" y="67"/>
                  </a:cubicBezTo>
                  <a:cubicBezTo>
                    <a:pt x="102" y="67"/>
                    <a:pt x="102" y="67"/>
                    <a:pt x="102" y="67"/>
                  </a:cubicBezTo>
                  <a:cubicBezTo>
                    <a:pt x="102" y="67"/>
                    <a:pt x="102" y="67"/>
                    <a:pt x="102" y="67"/>
                  </a:cubicBezTo>
                  <a:cubicBezTo>
                    <a:pt x="102" y="67"/>
                    <a:pt x="102" y="67"/>
                    <a:pt x="102" y="67"/>
                  </a:cubicBezTo>
                  <a:cubicBezTo>
                    <a:pt x="102" y="67"/>
                    <a:pt x="102" y="67"/>
                    <a:pt x="102" y="67"/>
                  </a:cubicBezTo>
                  <a:cubicBezTo>
                    <a:pt x="102" y="48"/>
                    <a:pt x="108" y="33"/>
                    <a:pt x="119" y="21"/>
                  </a:cubicBezTo>
                  <a:cubicBezTo>
                    <a:pt x="119" y="20"/>
                    <a:pt x="118" y="20"/>
                    <a:pt x="118" y="19"/>
                  </a:cubicBezTo>
                  <a:cubicBezTo>
                    <a:pt x="105" y="7"/>
                    <a:pt x="88" y="0"/>
                    <a:pt x="68" y="0"/>
                  </a:cubicBezTo>
                </a:path>
              </a:pathLst>
            </a:custGeom>
            <a:solidFill>
              <a:srgbClr val="8D9E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27"/>
            <p:cNvSpPr>
              <a:spLocks/>
            </p:cNvSpPr>
            <p:nvPr userDrawn="1"/>
          </p:nvSpPr>
          <p:spPr bwMode="auto">
            <a:xfrm>
              <a:off x="638175" y="2290763"/>
              <a:ext cx="130175" cy="366713"/>
            </a:xfrm>
            <a:custGeom>
              <a:avLst/>
              <a:gdLst>
                <a:gd name="T0" fmla="*/ 17 w 35"/>
                <a:gd name="T1" fmla="*/ 0 h 97"/>
                <a:gd name="T2" fmla="*/ 0 w 35"/>
                <a:gd name="T3" fmla="*/ 46 h 97"/>
                <a:gd name="T4" fmla="*/ 0 w 35"/>
                <a:gd name="T5" fmla="*/ 46 h 97"/>
                <a:gd name="T6" fmla="*/ 0 w 35"/>
                <a:gd name="T7" fmla="*/ 46 h 97"/>
                <a:gd name="T8" fmla="*/ 0 w 35"/>
                <a:gd name="T9" fmla="*/ 46 h 97"/>
                <a:gd name="T10" fmla="*/ 0 w 35"/>
                <a:gd name="T11" fmla="*/ 46 h 97"/>
                <a:gd name="T12" fmla="*/ 0 w 35"/>
                <a:gd name="T13" fmla="*/ 46 h 97"/>
                <a:gd name="T14" fmla="*/ 0 w 35"/>
                <a:gd name="T15" fmla="*/ 48 h 97"/>
                <a:gd name="T16" fmla="*/ 0 w 35"/>
                <a:gd name="T17" fmla="*/ 48 h 97"/>
                <a:gd name="T18" fmla="*/ 0 w 35"/>
                <a:gd name="T19" fmla="*/ 48 h 97"/>
                <a:gd name="T20" fmla="*/ 3 w 35"/>
                <a:gd name="T21" fmla="*/ 74 h 97"/>
                <a:gd name="T22" fmla="*/ 12 w 35"/>
                <a:gd name="T23" fmla="*/ 97 h 97"/>
                <a:gd name="T24" fmla="*/ 24 w 35"/>
                <a:gd name="T25" fmla="*/ 84 h 97"/>
                <a:gd name="T26" fmla="*/ 26 w 35"/>
                <a:gd name="T27" fmla="*/ 82 h 97"/>
                <a:gd name="T28" fmla="*/ 35 w 35"/>
                <a:gd name="T29" fmla="*/ 46 h 97"/>
                <a:gd name="T30" fmla="*/ 35 w 35"/>
                <a:gd name="T31" fmla="*/ 46 h 97"/>
                <a:gd name="T32" fmla="*/ 35 w 35"/>
                <a:gd name="T33" fmla="*/ 46 h 97"/>
                <a:gd name="T34" fmla="*/ 35 w 35"/>
                <a:gd name="T35" fmla="*/ 46 h 97"/>
                <a:gd name="T36" fmla="*/ 35 w 35"/>
                <a:gd name="T37" fmla="*/ 46 h 97"/>
                <a:gd name="T38" fmla="*/ 35 w 35"/>
                <a:gd name="T39" fmla="*/ 46 h 97"/>
                <a:gd name="T40" fmla="*/ 35 w 35"/>
                <a:gd name="T41" fmla="*/ 46 h 97"/>
                <a:gd name="T42" fmla="*/ 17 w 35"/>
                <a:gd name="T4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" h="97">
                  <a:moveTo>
                    <a:pt x="17" y="0"/>
                  </a:moveTo>
                  <a:cubicBezTo>
                    <a:pt x="6" y="12"/>
                    <a:pt x="0" y="27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7"/>
                    <a:pt x="0" y="47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57"/>
                    <a:pt x="1" y="65"/>
                    <a:pt x="3" y="74"/>
                  </a:cubicBezTo>
                  <a:cubicBezTo>
                    <a:pt x="5" y="80"/>
                    <a:pt x="8" y="88"/>
                    <a:pt x="12" y="97"/>
                  </a:cubicBezTo>
                  <a:cubicBezTo>
                    <a:pt x="17" y="94"/>
                    <a:pt x="21" y="89"/>
                    <a:pt x="24" y="84"/>
                  </a:cubicBezTo>
                  <a:cubicBezTo>
                    <a:pt x="25" y="83"/>
                    <a:pt x="25" y="83"/>
                    <a:pt x="26" y="82"/>
                  </a:cubicBezTo>
                  <a:cubicBezTo>
                    <a:pt x="32" y="72"/>
                    <a:pt x="35" y="60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27"/>
                    <a:pt x="29" y="12"/>
                    <a:pt x="17" y="0"/>
                  </a:cubicBezTo>
                </a:path>
              </a:pathLst>
            </a:custGeom>
            <a:solidFill>
              <a:srgbClr val="1028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5" name="Freeform 28"/>
          <p:cNvSpPr>
            <a:spLocks noEditPoints="1"/>
          </p:cNvSpPr>
          <p:nvPr userDrawn="1"/>
        </p:nvSpPr>
        <p:spPr bwMode="auto">
          <a:xfrm>
            <a:off x="1452563" y="2088356"/>
            <a:ext cx="654050" cy="657225"/>
          </a:xfrm>
          <a:custGeom>
            <a:avLst/>
            <a:gdLst>
              <a:gd name="T0" fmla="*/ 87 w 174"/>
              <a:gd name="T1" fmla="*/ 0 h 174"/>
              <a:gd name="T2" fmla="*/ 0 w 174"/>
              <a:gd name="T3" fmla="*/ 87 h 174"/>
              <a:gd name="T4" fmla="*/ 87 w 174"/>
              <a:gd name="T5" fmla="*/ 174 h 174"/>
              <a:gd name="T6" fmla="*/ 174 w 174"/>
              <a:gd name="T7" fmla="*/ 87 h 174"/>
              <a:gd name="T8" fmla="*/ 87 w 174"/>
              <a:gd name="T9" fmla="*/ 0 h 174"/>
              <a:gd name="T10" fmla="*/ 96 w 174"/>
              <a:gd name="T11" fmla="*/ 137 h 174"/>
              <a:gd name="T12" fmla="*/ 87 w 174"/>
              <a:gd name="T13" fmla="*/ 141 h 174"/>
              <a:gd name="T14" fmla="*/ 78 w 174"/>
              <a:gd name="T15" fmla="*/ 137 h 174"/>
              <a:gd name="T16" fmla="*/ 74 w 174"/>
              <a:gd name="T17" fmla="*/ 128 h 174"/>
              <a:gd name="T18" fmla="*/ 78 w 174"/>
              <a:gd name="T19" fmla="*/ 119 h 174"/>
              <a:gd name="T20" fmla="*/ 87 w 174"/>
              <a:gd name="T21" fmla="*/ 115 h 174"/>
              <a:gd name="T22" fmla="*/ 96 w 174"/>
              <a:gd name="T23" fmla="*/ 119 h 174"/>
              <a:gd name="T24" fmla="*/ 100 w 174"/>
              <a:gd name="T25" fmla="*/ 128 h 174"/>
              <a:gd name="T26" fmla="*/ 96 w 174"/>
              <a:gd name="T27" fmla="*/ 137 h 174"/>
              <a:gd name="T28" fmla="*/ 98 w 174"/>
              <a:gd name="T29" fmla="*/ 57 h 174"/>
              <a:gd name="T30" fmla="*/ 94 w 174"/>
              <a:gd name="T31" fmla="*/ 74 h 174"/>
              <a:gd name="T32" fmla="*/ 91 w 174"/>
              <a:gd name="T33" fmla="*/ 85 h 174"/>
              <a:gd name="T34" fmla="*/ 89 w 174"/>
              <a:gd name="T35" fmla="*/ 104 h 174"/>
              <a:gd name="T36" fmla="*/ 85 w 174"/>
              <a:gd name="T37" fmla="*/ 104 h 174"/>
              <a:gd name="T38" fmla="*/ 82 w 174"/>
              <a:gd name="T39" fmla="*/ 82 h 174"/>
              <a:gd name="T40" fmla="*/ 79 w 174"/>
              <a:gd name="T41" fmla="*/ 71 h 174"/>
              <a:gd name="T42" fmla="*/ 76 w 174"/>
              <a:gd name="T43" fmla="*/ 58 h 174"/>
              <a:gd name="T44" fmla="*/ 74 w 174"/>
              <a:gd name="T45" fmla="*/ 50 h 174"/>
              <a:gd name="T46" fmla="*/ 78 w 174"/>
              <a:gd name="T47" fmla="*/ 38 h 174"/>
              <a:gd name="T48" fmla="*/ 87 w 174"/>
              <a:gd name="T49" fmla="*/ 35 h 174"/>
              <a:gd name="T50" fmla="*/ 96 w 174"/>
              <a:gd name="T51" fmla="*/ 38 h 174"/>
              <a:gd name="T52" fmla="*/ 100 w 174"/>
              <a:gd name="T53" fmla="*/ 50 h 174"/>
              <a:gd name="T54" fmla="*/ 98 w 174"/>
              <a:gd name="T55" fmla="*/ 57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74" h="174">
                <a:moveTo>
                  <a:pt x="87" y="0"/>
                </a:moveTo>
                <a:cubicBezTo>
                  <a:pt x="39" y="0"/>
                  <a:pt x="0" y="39"/>
                  <a:pt x="0" y="87"/>
                </a:cubicBezTo>
                <a:cubicBezTo>
                  <a:pt x="0" y="135"/>
                  <a:pt x="39" y="174"/>
                  <a:pt x="87" y="174"/>
                </a:cubicBezTo>
                <a:cubicBezTo>
                  <a:pt x="135" y="174"/>
                  <a:pt x="174" y="135"/>
                  <a:pt x="174" y="87"/>
                </a:cubicBezTo>
                <a:cubicBezTo>
                  <a:pt x="174" y="39"/>
                  <a:pt x="135" y="0"/>
                  <a:pt x="87" y="0"/>
                </a:cubicBezTo>
                <a:close/>
                <a:moveTo>
                  <a:pt x="96" y="137"/>
                </a:moveTo>
                <a:cubicBezTo>
                  <a:pt x="93" y="140"/>
                  <a:pt x="90" y="141"/>
                  <a:pt x="87" y="141"/>
                </a:cubicBezTo>
                <a:cubicBezTo>
                  <a:pt x="83" y="141"/>
                  <a:pt x="80" y="140"/>
                  <a:pt x="78" y="137"/>
                </a:cubicBezTo>
                <a:cubicBezTo>
                  <a:pt x="75" y="135"/>
                  <a:pt x="74" y="132"/>
                  <a:pt x="74" y="128"/>
                </a:cubicBezTo>
                <a:cubicBezTo>
                  <a:pt x="74" y="125"/>
                  <a:pt x="75" y="122"/>
                  <a:pt x="78" y="119"/>
                </a:cubicBezTo>
                <a:cubicBezTo>
                  <a:pt x="80" y="117"/>
                  <a:pt x="83" y="115"/>
                  <a:pt x="87" y="115"/>
                </a:cubicBezTo>
                <a:cubicBezTo>
                  <a:pt x="90" y="115"/>
                  <a:pt x="93" y="117"/>
                  <a:pt x="96" y="119"/>
                </a:cubicBezTo>
                <a:cubicBezTo>
                  <a:pt x="98" y="122"/>
                  <a:pt x="100" y="125"/>
                  <a:pt x="100" y="128"/>
                </a:cubicBezTo>
                <a:cubicBezTo>
                  <a:pt x="100" y="132"/>
                  <a:pt x="98" y="135"/>
                  <a:pt x="96" y="137"/>
                </a:cubicBezTo>
                <a:close/>
                <a:moveTo>
                  <a:pt x="98" y="57"/>
                </a:moveTo>
                <a:cubicBezTo>
                  <a:pt x="98" y="61"/>
                  <a:pt x="96" y="66"/>
                  <a:pt x="94" y="74"/>
                </a:cubicBezTo>
                <a:cubicBezTo>
                  <a:pt x="93" y="78"/>
                  <a:pt x="92" y="82"/>
                  <a:pt x="91" y="85"/>
                </a:cubicBezTo>
                <a:cubicBezTo>
                  <a:pt x="91" y="88"/>
                  <a:pt x="90" y="94"/>
                  <a:pt x="89" y="104"/>
                </a:cubicBezTo>
                <a:cubicBezTo>
                  <a:pt x="85" y="104"/>
                  <a:pt x="85" y="104"/>
                  <a:pt x="85" y="104"/>
                </a:cubicBezTo>
                <a:cubicBezTo>
                  <a:pt x="83" y="92"/>
                  <a:pt x="83" y="85"/>
                  <a:pt x="82" y="82"/>
                </a:cubicBezTo>
                <a:cubicBezTo>
                  <a:pt x="82" y="79"/>
                  <a:pt x="81" y="76"/>
                  <a:pt x="79" y="71"/>
                </a:cubicBezTo>
                <a:cubicBezTo>
                  <a:pt x="77" y="64"/>
                  <a:pt x="76" y="60"/>
                  <a:pt x="76" y="58"/>
                </a:cubicBezTo>
                <a:cubicBezTo>
                  <a:pt x="75" y="55"/>
                  <a:pt x="74" y="52"/>
                  <a:pt x="74" y="50"/>
                </a:cubicBezTo>
                <a:cubicBezTo>
                  <a:pt x="74" y="45"/>
                  <a:pt x="76" y="41"/>
                  <a:pt x="78" y="38"/>
                </a:cubicBezTo>
                <a:cubicBezTo>
                  <a:pt x="81" y="36"/>
                  <a:pt x="84" y="35"/>
                  <a:pt x="87" y="35"/>
                </a:cubicBezTo>
                <a:cubicBezTo>
                  <a:pt x="90" y="35"/>
                  <a:pt x="93" y="36"/>
                  <a:pt x="96" y="38"/>
                </a:cubicBezTo>
                <a:cubicBezTo>
                  <a:pt x="98" y="41"/>
                  <a:pt x="100" y="44"/>
                  <a:pt x="100" y="50"/>
                </a:cubicBezTo>
                <a:cubicBezTo>
                  <a:pt x="100" y="51"/>
                  <a:pt x="99" y="54"/>
                  <a:pt x="98" y="57"/>
                </a:cubicBezTo>
                <a:close/>
              </a:path>
            </a:pathLst>
          </a:custGeom>
          <a:solidFill>
            <a:srgbClr val="1D4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Freeform 29"/>
          <p:cNvSpPr>
            <a:spLocks/>
          </p:cNvSpPr>
          <p:nvPr userDrawn="1"/>
        </p:nvSpPr>
        <p:spPr bwMode="auto">
          <a:xfrm>
            <a:off x="2898775" y="2228056"/>
            <a:ext cx="214313" cy="358775"/>
          </a:xfrm>
          <a:custGeom>
            <a:avLst/>
            <a:gdLst>
              <a:gd name="T0" fmla="*/ 0 w 135"/>
              <a:gd name="T1" fmla="*/ 0 h 226"/>
              <a:gd name="T2" fmla="*/ 0 w 135"/>
              <a:gd name="T3" fmla="*/ 226 h 226"/>
              <a:gd name="T4" fmla="*/ 135 w 135"/>
              <a:gd name="T5" fmla="*/ 119 h 226"/>
              <a:gd name="T6" fmla="*/ 0 w 135"/>
              <a:gd name="T7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5" h="226">
                <a:moveTo>
                  <a:pt x="0" y="0"/>
                </a:moveTo>
                <a:lnTo>
                  <a:pt x="0" y="226"/>
                </a:lnTo>
                <a:lnTo>
                  <a:pt x="135" y="119"/>
                </a:lnTo>
                <a:lnTo>
                  <a:pt x="0" y="0"/>
                </a:lnTo>
                <a:close/>
              </a:path>
            </a:pathLst>
          </a:custGeom>
          <a:solidFill>
            <a:srgbClr val="1D4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Rectangle 62"/>
          <p:cNvSpPr/>
          <p:nvPr userDrawn="1"/>
        </p:nvSpPr>
        <p:spPr>
          <a:xfrm>
            <a:off x="486132" y="3075806"/>
            <a:ext cx="349747" cy="3497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/>
          <p:cNvSpPr txBox="1"/>
          <p:nvPr userDrawn="1"/>
        </p:nvSpPr>
        <p:spPr>
          <a:xfrm>
            <a:off x="491434" y="3507854"/>
            <a:ext cx="1501875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10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R47 V63 126</a:t>
            </a:r>
            <a:endParaRPr lang="fr-FR" sz="1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 userDrawn="1"/>
        </p:nvSpPr>
        <p:spPr>
          <a:xfrm>
            <a:off x="1990456" y="3075806"/>
            <a:ext cx="349747" cy="3497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 userDrawn="1"/>
        </p:nvSpPr>
        <p:spPr>
          <a:xfrm>
            <a:off x="1995758" y="3507854"/>
            <a:ext cx="1501875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10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R222 V220 B0</a:t>
            </a:r>
            <a:endParaRPr lang="fr-FR" sz="1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 userDrawn="1"/>
        </p:nvSpPr>
        <p:spPr>
          <a:xfrm>
            <a:off x="3492331" y="3075806"/>
            <a:ext cx="349747" cy="3497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 userDrawn="1"/>
        </p:nvSpPr>
        <p:spPr>
          <a:xfrm>
            <a:off x="3497633" y="3507854"/>
            <a:ext cx="1501875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10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R216 V227 B237</a:t>
            </a:r>
            <a:endParaRPr lang="fr-FR" sz="1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8"/>
          <p:cNvSpPr/>
          <p:nvPr userDrawn="1"/>
        </p:nvSpPr>
        <p:spPr>
          <a:xfrm>
            <a:off x="4985911" y="3075806"/>
            <a:ext cx="349747" cy="3497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 userDrawn="1"/>
        </p:nvSpPr>
        <p:spPr>
          <a:xfrm>
            <a:off x="4991213" y="3507854"/>
            <a:ext cx="1501875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10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R145 V208 B212</a:t>
            </a:r>
            <a:endParaRPr lang="fr-FR" sz="1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 userDrawn="1"/>
        </p:nvSpPr>
        <p:spPr>
          <a:xfrm>
            <a:off x="6341566" y="3075806"/>
            <a:ext cx="349747" cy="3497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 userDrawn="1"/>
        </p:nvSpPr>
        <p:spPr>
          <a:xfrm>
            <a:off x="6341566" y="3507854"/>
            <a:ext cx="1501875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10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R127 V127 B127</a:t>
            </a:r>
            <a:endParaRPr lang="fr-FR" sz="1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 userDrawn="1"/>
        </p:nvSpPr>
        <p:spPr>
          <a:xfrm>
            <a:off x="486132" y="3939902"/>
            <a:ext cx="349747" cy="34974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 userDrawn="1"/>
        </p:nvSpPr>
        <p:spPr>
          <a:xfrm>
            <a:off x="486132" y="4371950"/>
            <a:ext cx="1501875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10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R75 V159 B153</a:t>
            </a:r>
            <a:endParaRPr lang="fr-FR" sz="1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 userDrawn="1"/>
        </p:nvSpPr>
        <p:spPr>
          <a:xfrm>
            <a:off x="1990456" y="3939902"/>
            <a:ext cx="349747" cy="3497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 userDrawn="1"/>
        </p:nvSpPr>
        <p:spPr>
          <a:xfrm>
            <a:off x="1990456" y="4371950"/>
            <a:ext cx="1501875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10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R171 V211 B3</a:t>
            </a:r>
            <a:endParaRPr lang="fr-FR" sz="1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74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2139702"/>
            <a:ext cx="6264696" cy="1102519"/>
          </a:xfrm>
        </p:spPr>
        <p:txBody>
          <a:bodyPr/>
          <a:lstStyle>
            <a:lvl1pPr>
              <a:lnSpc>
                <a:spcPts val="5000"/>
              </a:lnSpc>
              <a:defRPr sz="4400" u="heavy" baseline="0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C4D942E-B032-4DE7-B16F-24865D306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951393" y="4860000"/>
            <a:ext cx="898056" cy="274637"/>
          </a:xfrm>
        </p:spPr>
        <p:txBody>
          <a:bodyPr/>
          <a:lstStyle/>
          <a:p>
            <a:fld id="{29A88871-8BCB-4364-B104-C93C7575CF46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860C014-531E-4F06-8EEA-DA071B37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AGRICA PREVOYANCE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1CAA6B-E187-40FC-81CD-23A498A5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303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4000" y="360000"/>
            <a:ext cx="4104464" cy="3939942"/>
          </a:xfrm>
        </p:spPr>
        <p:txBody>
          <a:bodyPr anchor="ctr" anchorCtr="0"/>
          <a:lstStyle>
            <a:lvl1pPr marL="0" indent="0" algn="l">
              <a:lnSpc>
                <a:spcPts val="4300"/>
              </a:lnSpc>
              <a:buFont typeface="+mj-lt"/>
              <a:buNone/>
              <a:defRPr sz="3400" b="0" u="heavy" cap="all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60000" y="360000"/>
            <a:ext cx="3744000" cy="39604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A0D80AE2-9E2A-4046-9EBE-349CE8CD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FCAD-1C8B-45B1-A56E-3D7A753FC342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0565369-489C-46D5-B3D8-05426BC34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5FF8B7-FD66-4351-A829-913D3B6FF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602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4000" y="360000"/>
            <a:ext cx="4104464" cy="3939942"/>
          </a:xfrm>
        </p:spPr>
        <p:txBody>
          <a:bodyPr anchor="ctr" anchorCtr="0"/>
          <a:lstStyle>
            <a:lvl1pPr marL="0" indent="0" algn="l">
              <a:lnSpc>
                <a:spcPts val="4300"/>
              </a:lnSpc>
              <a:buFont typeface="+mj-lt"/>
              <a:buNone/>
              <a:defRPr sz="3400" b="0" u="heavy" cap="all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60000" y="360000"/>
            <a:ext cx="3744000" cy="3960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2B91DD2-91A2-49F6-9E5D-0DA1A9D1B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5BD-E78B-4ADD-89B2-A24C279865A0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7704BA-1B8F-4E70-8F1C-635FA533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D869B31-BD03-4279-8A48-6EF438B8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392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4000" y="360000"/>
            <a:ext cx="4104464" cy="3939942"/>
          </a:xfrm>
        </p:spPr>
        <p:txBody>
          <a:bodyPr anchor="ctr" anchorCtr="0"/>
          <a:lstStyle>
            <a:lvl1pPr marL="0" indent="0" algn="l">
              <a:lnSpc>
                <a:spcPts val="4300"/>
              </a:lnSpc>
              <a:buFont typeface="+mj-lt"/>
              <a:buNone/>
              <a:defRPr sz="3400" b="0" u="heavy" cap="all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60000" y="360000"/>
            <a:ext cx="3744000" cy="3960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152E791-FD0A-4946-8F74-4F947EEAC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FBA2-5A4E-484D-9E08-B46AC1FB01BC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F95742A-E5A2-4519-A962-00CAFEC88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74C1CED-12C6-4595-95D3-5EA92240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159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4000" y="360000"/>
            <a:ext cx="4104464" cy="3939942"/>
          </a:xfrm>
        </p:spPr>
        <p:txBody>
          <a:bodyPr anchor="ctr" anchorCtr="0"/>
          <a:lstStyle>
            <a:lvl1pPr marL="0" indent="0" algn="l">
              <a:lnSpc>
                <a:spcPts val="4300"/>
              </a:lnSpc>
              <a:buFont typeface="+mj-lt"/>
              <a:buNone/>
              <a:defRPr sz="3400" b="0" u="heavy" cap="all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60000" y="360000"/>
            <a:ext cx="3744000" cy="39604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EF7A4B7F-F8E1-4C6A-AC40-8860F39E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A5CE-5A49-4F71-B450-B7DC3B979989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AEBF0D2-1001-4A7A-ABD1-50DF0DEE3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23FFCB-CB0E-490E-BF05-63B6B927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6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4000" y="360000"/>
            <a:ext cx="4104464" cy="3939942"/>
          </a:xfrm>
        </p:spPr>
        <p:txBody>
          <a:bodyPr anchor="ctr" anchorCtr="0"/>
          <a:lstStyle>
            <a:lvl1pPr marL="0" indent="0" algn="l">
              <a:lnSpc>
                <a:spcPts val="4300"/>
              </a:lnSpc>
              <a:buFont typeface="+mj-lt"/>
              <a:buNone/>
              <a:defRPr sz="3400" b="0" u="heavy" cap="all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60000" y="360000"/>
            <a:ext cx="3744000" cy="39604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9F60F37-E87C-4C43-A6CF-9FD93351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40AB-8136-4A05-977D-9D747FC2E455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C8DC505-2B23-4C98-B531-F89C1F51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5B05AFA-1FB9-451E-8158-6F08F3BEB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540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4000" y="360000"/>
            <a:ext cx="4104464" cy="3939942"/>
          </a:xfrm>
        </p:spPr>
        <p:txBody>
          <a:bodyPr anchor="ctr" anchorCtr="0"/>
          <a:lstStyle>
            <a:lvl1pPr marL="0" indent="0" algn="l">
              <a:lnSpc>
                <a:spcPts val="4300"/>
              </a:lnSpc>
              <a:buFont typeface="+mj-lt"/>
              <a:buNone/>
              <a:defRPr sz="3400" b="0" u="heavy" cap="all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60000" y="360000"/>
            <a:ext cx="3744000" cy="3960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2C59399-C58D-4DF4-B837-86ECFAEC8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792BF-80A0-457C-BA43-2D66EF9DCF49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E52680-0F64-431F-A3F7-445410EC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47FE603-E966-44F4-AA2E-25ABE132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79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8000" y="205979"/>
            <a:ext cx="8229600" cy="8572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000" y="1200151"/>
            <a:ext cx="8229600" cy="33944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60000" y="4860000"/>
            <a:ext cx="251560" cy="2738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00" cap="all" baseline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fld id="{114701A2-C6F6-46A9-8376-E6B4FD0DB400}" type="slidenum">
              <a:rPr lang="fr-FR" smtClean="0"/>
              <a:pPr/>
              <a:t>‹N°›</a:t>
            </a:fld>
            <a:r>
              <a:rPr lang="fr-FR" dirty="0"/>
              <a:t> /</a:t>
            </a:r>
          </a:p>
        </p:txBody>
      </p:sp>
      <p:cxnSp>
        <p:nvCxnSpPr>
          <p:cNvPr id="10" name="Connecteur droit 9"/>
          <p:cNvCxnSpPr>
            <a:cxnSpLocks/>
          </p:cNvCxnSpPr>
          <p:nvPr userDrawn="1"/>
        </p:nvCxnSpPr>
        <p:spPr>
          <a:xfrm>
            <a:off x="6948264" y="4948014"/>
            <a:ext cx="3600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">
            <a:extLst>
              <a:ext uri="{FF2B5EF4-FFF2-40B4-BE49-F238E27FC236}">
                <a16:creationId xmlns:a16="http://schemas.microsoft.com/office/drawing/2014/main" id="{9891C982-1AC3-3244-8E4B-FC690D983CF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48" t="41258" r="20535" b="39515"/>
          <a:stretch/>
        </p:blipFill>
        <p:spPr bwMode="auto">
          <a:xfrm>
            <a:off x="7380313" y="4680000"/>
            <a:ext cx="1471315" cy="304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24E0F3-2C05-4504-8F20-5477145673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68144" y="4860000"/>
            <a:ext cx="1008111" cy="27463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F752D47-9F96-4D16-AAC5-85D5CEA36B19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3DE7E0-A4A1-4D78-ACDC-C4EA21323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560" y="4860000"/>
            <a:ext cx="5544616" cy="27463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l"/>
            <a:r>
              <a:rPr lang="fr-FR"/>
              <a:t>AGRICA PREVOYANCE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47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81" r:id="rId3"/>
    <p:sldLayoutId id="2147483661" r:id="rId4"/>
    <p:sldLayoutId id="2147483677" r:id="rId5"/>
    <p:sldLayoutId id="2147483674" r:id="rId6"/>
    <p:sldLayoutId id="2147483675" r:id="rId7"/>
    <p:sldLayoutId id="2147483651" r:id="rId8"/>
    <p:sldLayoutId id="2147483676" r:id="rId9"/>
    <p:sldLayoutId id="2147483682" r:id="rId10"/>
    <p:sldLayoutId id="2147483679" r:id="rId11"/>
    <p:sldLayoutId id="2147483680" r:id="rId12"/>
    <p:sldLayoutId id="2147483650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</p:sldLayoutIdLst>
  <p:hf hdr="0"/>
  <p:txStyles>
    <p:titleStyle>
      <a:lvl1pPr algn="l" defTabSz="914400" rtl="0" eaLnBrk="1" latinLnBrk="0" hangingPunct="1">
        <a:lnSpc>
          <a:spcPts val="1900"/>
        </a:lnSpc>
        <a:spcBef>
          <a:spcPct val="0"/>
        </a:spcBef>
        <a:buNone/>
        <a:defRPr sz="1800" kern="1200" cap="all" baseline="0">
          <a:solidFill>
            <a:schemeClr val="tx1"/>
          </a:solidFill>
          <a:latin typeface="Gilroy" pitchFamily="50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b="0" kern="1200" cap="all" baseline="0">
          <a:solidFill>
            <a:schemeClr val="tx1"/>
          </a:solidFill>
          <a:latin typeface="Gilroy Bold" pitchFamily="50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None/>
        <a:defRPr sz="1200" b="1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2pPr>
      <a:lvl3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3pPr>
      <a:lvl4pPr marL="449263" indent="-92075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4pPr>
      <a:lvl5pPr marL="896938" indent="-177800" algn="l" defTabSz="914400" rtl="0" eaLnBrk="1" latinLnBrk="0" hangingPunct="1">
        <a:spcBef>
          <a:spcPct val="20000"/>
        </a:spcBef>
        <a:buClr>
          <a:schemeClr val="bg2"/>
        </a:buClr>
        <a:buFont typeface="Wingdings" pitchFamily="2" charset="2"/>
        <a:buChar char="§"/>
        <a:defRPr sz="12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 descr="Une image contenant personne, homme&#10;&#10;Description générée automatiquement">
            <a:extLst>
              <a:ext uri="{FF2B5EF4-FFF2-40B4-BE49-F238E27FC236}">
                <a16:creationId xmlns:a16="http://schemas.microsoft.com/office/drawing/2014/main" id="{FFCFCC55-2331-4073-9126-5945528E14F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4" r="18484"/>
          <a:stretch>
            <a:fillRect/>
          </a:stretch>
        </p:blipFill>
        <p:spPr/>
      </p:pic>
      <p:sp>
        <p:nvSpPr>
          <p:cNvPr id="6" name="Titre 5">
            <a:extLst>
              <a:ext uri="{FF2B5EF4-FFF2-40B4-BE49-F238E27FC236}">
                <a16:creationId xmlns:a16="http://schemas.microsoft.com/office/drawing/2014/main" id="{0F9CD9C2-20D7-4943-984F-E697E9442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L’OFFRE D’épargne salariale </a:t>
            </a:r>
            <a:r>
              <a:rPr lang="fr-FR" dirty="0" err="1"/>
              <a:t>unep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212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6490D82-7EEF-4725-A291-7EC925C40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cette offre?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5F7DC233-4D26-4CF2-BF84-CE6EB4668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019" y="1914123"/>
            <a:ext cx="4846864" cy="479011"/>
          </a:xfrm>
        </p:spPr>
        <p:txBody>
          <a:bodyPr/>
          <a:lstStyle/>
          <a:p>
            <a:r>
              <a:rPr lang="fr-FR" sz="1400" dirty="0">
                <a:latin typeface="Arial" panose="020B0604020202020204" pitchFamily="34" charset="0"/>
              </a:rPr>
              <a:t>QUI PEUT BENEFICIER DE L’OFFRE UNEP / AGRICA ?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1FF1168-49F9-4B8F-81B7-BF1E7A3C99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L’offre EPARGNE SALARIALE UNEP AGRICA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5821ED-0F10-44BE-9A10-8C8F77CADF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18FCEA-F4EE-43B2-A7C2-D402E24817EB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063ABED-A689-41EB-9DAB-4A500433103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F4301F-CAA9-4633-8BDE-9C53BBBFCFF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2</a:t>
            </a:fld>
            <a:r>
              <a:rPr lang="fr-FR"/>
              <a:t> /</a:t>
            </a:r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310B14-C44F-4CAA-A489-8AB481144930}"/>
              </a:ext>
            </a:extLst>
          </p:cNvPr>
          <p:cNvSpPr/>
          <p:nvPr/>
        </p:nvSpPr>
        <p:spPr>
          <a:xfrm>
            <a:off x="784651" y="1076179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</a:rPr>
              <a:t>En 2021, L’</a:t>
            </a:r>
            <a:r>
              <a:rPr lang="fr-FR" sz="1400" dirty="0" err="1">
                <a:latin typeface="Arial" panose="020B0604020202020204" pitchFamily="34" charset="0"/>
              </a:rPr>
              <a:t>Unep</a:t>
            </a:r>
            <a:r>
              <a:rPr lang="fr-FR" sz="1400" dirty="0">
                <a:latin typeface="Arial" panose="020B0604020202020204" pitchFamily="34" charset="0"/>
              </a:rPr>
              <a:t> a souhaité vous proposer une offre d’épargne salariale pour vous accompagner dans la fidélisation de vos salariés.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3FAD6D-B63C-4B0A-A959-AB1E5D30D1B9}"/>
              </a:ext>
            </a:extLst>
          </p:cNvPr>
          <p:cNvSpPr/>
          <p:nvPr/>
        </p:nvSpPr>
        <p:spPr>
          <a:xfrm>
            <a:off x="8619975" y="9700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>
              <a:latin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0" name="Espace réservé du contenu 6">
            <a:extLst>
              <a:ext uri="{FF2B5EF4-FFF2-40B4-BE49-F238E27FC236}">
                <a16:creationId xmlns:a16="http://schemas.microsoft.com/office/drawing/2014/main" id="{806CA7DB-2AA3-4CD1-8A6A-ABB573A09018}"/>
              </a:ext>
            </a:extLst>
          </p:cNvPr>
          <p:cNvSpPr txBox="1">
            <a:spLocks/>
          </p:cNvSpPr>
          <p:nvPr/>
        </p:nvSpPr>
        <p:spPr>
          <a:xfrm>
            <a:off x="1008222" y="2321793"/>
            <a:ext cx="3275744" cy="1782366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vert="horz" lIns="72000" tIns="72000" rIns="72000" bIns="7200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1000" b="1" kern="1200" cap="none" baseline="0">
                <a:solidFill>
                  <a:schemeClr val="tx1"/>
                </a:solidFill>
                <a:latin typeface="Gilroy Bold" pitchFamily="50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itchFamily="34" charset="0"/>
              <a:buNone/>
              <a:defRPr sz="1000" b="0" kern="12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449263" indent="-92075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896938" indent="-177800" algn="l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100" dirty="0">
              <a:latin typeface="Arial" panose="020B0604020202020204" pitchFamily="34" charset="0"/>
            </a:endParaRPr>
          </a:p>
          <a:p>
            <a:pPr algn="ctr"/>
            <a:endParaRPr lang="fr-FR" sz="1100" dirty="0">
              <a:latin typeface="Arial" panose="020B0604020202020204" pitchFamily="34" charset="0"/>
            </a:endParaRPr>
          </a:p>
          <a:p>
            <a:pPr algn="ctr"/>
            <a:endParaRPr lang="fr-FR" sz="1100" dirty="0">
              <a:latin typeface="Arial" panose="020B0604020202020204" pitchFamily="34" charset="0"/>
            </a:endParaRPr>
          </a:p>
          <a:p>
            <a:pPr algn="ctr"/>
            <a:endParaRPr lang="fr-FR" sz="1100" dirty="0">
              <a:latin typeface="Arial" panose="020B0604020202020204" pitchFamily="34" charset="0"/>
            </a:endParaRPr>
          </a:p>
          <a:p>
            <a:pPr algn="ctr"/>
            <a:endParaRPr lang="fr-FR" sz="1100" dirty="0">
              <a:latin typeface="Arial" panose="020B0604020202020204" pitchFamily="34" charset="0"/>
            </a:endParaRPr>
          </a:p>
          <a:p>
            <a:pPr algn="ctr"/>
            <a:endParaRPr lang="fr-FR" sz="1100" dirty="0">
              <a:latin typeface="Arial" panose="020B0604020202020204" pitchFamily="34" charset="0"/>
            </a:endParaRPr>
          </a:p>
          <a:p>
            <a:pPr algn="ctr"/>
            <a:r>
              <a:rPr lang="fr-FR" sz="1100" dirty="0">
                <a:latin typeface="Arial" panose="020B0604020202020204" pitchFamily="34" charset="0"/>
              </a:rPr>
              <a:t>Les entreprises du Paysage adhérentes à l’</a:t>
            </a:r>
            <a:r>
              <a:rPr lang="fr-FR" sz="1100" dirty="0" err="1">
                <a:latin typeface="Arial" panose="020B0604020202020204" pitchFamily="34" charset="0"/>
              </a:rPr>
              <a:t>Unep</a:t>
            </a:r>
            <a:r>
              <a:rPr lang="fr-FR" sz="1100" dirty="0"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fr-FR" sz="1100" dirty="0">
                <a:latin typeface="Arial" panose="020B0604020202020204" pitchFamily="34" charset="0"/>
              </a:rPr>
              <a:t>EXCLUSIVEMENT</a:t>
            </a:r>
          </a:p>
          <a:p>
            <a:endParaRPr lang="fr-FR" dirty="0"/>
          </a:p>
          <a:p>
            <a:endParaRPr lang="fr-FR" b="0" dirty="0"/>
          </a:p>
          <a:p>
            <a:endParaRPr lang="fr-FR" dirty="0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CA3D614B-2EBD-48C3-9ECD-232F0E8879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746" y="2519423"/>
            <a:ext cx="1296306" cy="576000"/>
          </a:xfrm>
          <a:prstGeom prst="rect">
            <a:avLst/>
          </a:prstGeom>
        </p:spPr>
      </p:pic>
      <p:sp>
        <p:nvSpPr>
          <p:cNvPr id="26" name="Espace réservé du contenu 6">
            <a:extLst>
              <a:ext uri="{FF2B5EF4-FFF2-40B4-BE49-F238E27FC236}">
                <a16:creationId xmlns:a16="http://schemas.microsoft.com/office/drawing/2014/main" id="{70104370-4D5C-4800-BE75-E8166DBA87DA}"/>
              </a:ext>
            </a:extLst>
          </p:cNvPr>
          <p:cNvSpPr txBox="1">
            <a:spLocks/>
          </p:cNvSpPr>
          <p:nvPr/>
        </p:nvSpPr>
        <p:spPr>
          <a:xfrm>
            <a:off x="4860032" y="2319203"/>
            <a:ext cx="3366061" cy="1782366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vert="horz" lIns="72000" tIns="72000" rIns="72000" bIns="7200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1000" b="1" kern="1200" cap="none" baseline="0">
                <a:solidFill>
                  <a:schemeClr val="tx1"/>
                </a:solidFill>
                <a:latin typeface="Gilroy Bold" pitchFamily="50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itchFamily="34" charset="0"/>
              <a:buNone/>
              <a:defRPr sz="1000" b="0" kern="12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449263" indent="-92075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896938" indent="-177800" algn="l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00" b="0" dirty="0">
              <a:latin typeface="Arial" panose="020B0604020202020204" pitchFamily="34" charset="0"/>
            </a:endParaRPr>
          </a:p>
          <a:p>
            <a:endParaRPr lang="fr-FR" sz="1100" b="0" dirty="0">
              <a:latin typeface="Arial" panose="020B0604020202020204" pitchFamily="34" charset="0"/>
            </a:endParaRPr>
          </a:p>
          <a:p>
            <a:endParaRPr lang="fr-FR" sz="1100" b="0" dirty="0">
              <a:latin typeface="Arial" panose="020B0604020202020204" pitchFamily="34" charset="0"/>
            </a:endParaRPr>
          </a:p>
          <a:p>
            <a:endParaRPr lang="fr-FR" sz="1100" b="0" dirty="0">
              <a:latin typeface="Arial" panose="020B0604020202020204" pitchFamily="34" charset="0"/>
            </a:endParaRPr>
          </a:p>
          <a:p>
            <a:endParaRPr lang="fr-FR" sz="1100" b="0" dirty="0">
              <a:latin typeface="Arial" panose="020B0604020202020204" pitchFamily="34" charset="0"/>
            </a:endParaRPr>
          </a:p>
          <a:p>
            <a:endParaRPr lang="fr-FR" sz="1100" b="0" dirty="0">
              <a:latin typeface="Arial" panose="020B0604020202020204" pitchFamily="34" charset="0"/>
            </a:endParaRPr>
          </a:p>
          <a:p>
            <a:r>
              <a:rPr lang="fr-FR" sz="1100" b="0" dirty="0">
                <a:latin typeface="Arial" panose="020B0604020202020204" pitchFamily="34" charset="0"/>
              </a:rPr>
              <a:t>Une fois mise en place, l’épargne salariale profite 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>
                <a:latin typeface="Arial" panose="020B0604020202020204" pitchFamily="34" charset="0"/>
              </a:rPr>
              <a:t>à tous les salariés </a:t>
            </a:r>
            <a:r>
              <a:rPr lang="fr-FR" sz="1100" b="0" dirty="0">
                <a:latin typeface="Arial" panose="020B0604020202020204" pitchFamily="34" charset="0"/>
              </a:rPr>
              <a:t>en fonction des conditions d’ancienneté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>
                <a:latin typeface="Arial" panose="020B0604020202020204" pitchFamily="34" charset="0"/>
              </a:rPr>
              <a:t>au dirigeant et son conjoint </a:t>
            </a:r>
            <a:r>
              <a:rPr lang="fr-FR" sz="1100" b="0" dirty="0">
                <a:latin typeface="Arial" panose="020B0604020202020204" pitchFamily="34" charset="0"/>
              </a:rPr>
              <a:t>sous certaines conditions</a:t>
            </a:r>
          </a:p>
          <a:p>
            <a:endParaRPr lang="fr-FR" sz="1100" b="0" dirty="0">
              <a:latin typeface="Arial" panose="020B0604020202020204" pitchFamily="34" charset="0"/>
            </a:endParaRPr>
          </a:p>
        </p:txBody>
      </p:sp>
      <p:pic>
        <p:nvPicPr>
          <p:cNvPr id="28" name="Graphique 27" descr="Utilisateurs">
            <a:extLst>
              <a:ext uri="{FF2B5EF4-FFF2-40B4-BE49-F238E27FC236}">
                <a16:creationId xmlns:a16="http://schemas.microsoft.com/office/drawing/2014/main" id="{8B610E36-F4FC-466C-BE3C-78C49E5553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85862" y="2286836"/>
            <a:ext cx="914400" cy="914400"/>
          </a:xfrm>
          <a:prstGeom prst="rect">
            <a:avLst/>
          </a:prstGeom>
        </p:spPr>
      </p:pic>
      <p:sp>
        <p:nvSpPr>
          <p:cNvPr id="42" name="Triangle isocèle 41">
            <a:extLst>
              <a:ext uri="{FF2B5EF4-FFF2-40B4-BE49-F238E27FC236}">
                <a16:creationId xmlns:a16="http://schemas.microsoft.com/office/drawing/2014/main" id="{864907D2-340F-47C7-B9CF-931BBA5ABED1}"/>
              </a:ext>
            </a:extLst>
          </p:cNvPr>
          <p:cNvSpPr/>
          <p:nvPr/>
        </p:nvSpPr>
        <p:spPr>
          <a:xfrm rot="5400000">
            <a:off x="4402800" y="3167423"/>
            <a:ext cx="360000" cy="216000"/>
          </a:xfrm>
          <a:prstGeom prst="triangl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32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EA6BE9C-7D7A-45CE-909F-B5E4A2D4DF44}"/>
              </a:ext>
            </a:extLst>
          </p:cNvPr>
          <p:cNvSpPr/>
          <p:nvPr/>
        </p:nvSpPr>
        <p:spPr>
          <a:xfrm>
            <a:off x="4318695" y="2693125"/>
            <a:ext cx="972000" cy="5289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5115ACD-CFA2-4ACC-9A58-47B0264B55F7}"/>
              </a:ext>
            </a:extLst>
          </p:cNvPr>
          <p:cNvSpPr/>
          <p:nvPr/>
        </p:nvSpPr>
        <p:spPr>
          <a:xfrm>
            <a:off x="5446942" y="2693125"/>
            <a:ext cx="972000" cy="5289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0DE3D3A-51A7-4551-A9A4-9CAF0FDB631B}"/>
              </a:ext>
            </a:extLst>
          </p:cNvPr>
          <p:cNvSpPr/>
          <p:nvPr/>
        </p:nvSpPr>
        <p:spPr>
          <a:xfrm>
            <a:off x="6575188" y="2693125"/>
            <a:ext cx="972000" cy="5289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95BA006-85FA-459B-89B4-DFE89113B5CB}"/>
              </a:ext>
            </a:extLst>
          </p:cNvPr>
          <p:cNvSpPr/>
          <p:nvPr/>
        </p:nvSpPr>
        <p:spPr>
          <a:xfrm>
            <a:off x="1331640" y="2698133"/>
            <a:ext cx="1342390" cy="5289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1BD2FC-B12D-4C46-BDF3-5038CF9896A8}"/>
              </a:ext>
            </a:extLst>
          </p:cNvPr>
          <p:cNvSpPr/>
          <p:nvPr/>
        </p:nvSpPr>
        <p:spPr>
          <a:xfrm>
            <a:off x="2721067" y="2698133"/>
            <a:ext cx="1342390" cy="5289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68A39D0-B8A4-4CD0-B9CC-D72A4E9BE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L’OFFRE EPARGNE SALARIALE UNEP AGRICA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1973D8-8ECB-4B15-9F3F-DDE7C5DB3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68" y="1123261"/>
            <a:ext cx="8229600" cy="317500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sz="1400" b="0" dirty="0">
                <a:latin typeface="Arial" panose="020B0604020202020204" pitchFamily="34" charset="0"/>
                <a:cs typeface="+mn-cs"/>
              </a:rPr>
              <a:t>L’épargne salariale est un ensemble de dispositifs permettant :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400" b="0" dirty="0">
                <a:latin typeface="Arial" panose="020B0604020202020204" pitchFamily="34" charset="0"/>
                <a:cs typeface="+mn-cs"/>
              </a:rPr>
              <a:t>de motiver et impliquer vos salariés aux résultats annuels et d’être attractif,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400" b="0" dirty="0">
                <a:latin typeface="Arial" panose="020B0604020202020204" pitchFamily="34" charset="0"/>
                <a:cs typeface="+mn-cs"/>
              </a:rPr>
              <a:t>de bénéficier de conditions fiscalement attractives.</a:t>
            </a:r>
          </a:p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0B331C-BE92-4833-A903-72779E75E6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L’offre EPARGNE SALARIALE UNEP AGRICA</a:t>
            </a:r>
          </a:p>
          <a:p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0A0167-8E8F-42ED-8490-0EABB77E498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391D7A-3C76-44ED-B1C0-70D8D32E16AE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3D61EA-CF2B-4743-808E-9715513E8BA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843E68-DC98-40C6-B6B6-DB4074F804F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3</a:t>
            </a:fld>
            <a:r>
              <a:rPr lang="fr-FR"/>
              <a:t> /</a:t>
            </a:r>
            <a:endParaRPr lang="fr-FR" dirty="0"/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C33F55C-95CB-427C-A0C0-17A21A847995}"/>
              </a:ext>
            </a:extLst>
          </p:cNvPr>
          <p:cNvGrpSpPr/>
          <p:nvPr/>
        </p:nvGrpSpPr>
        <p:grpSpPr>
          <a:xfrm>
            <a:off x="1331640" y="1995686"/>
            <a:ext cx="6221285" cy="1231402"/>
            <a:chOff x="8301596" y="6854421"/>
            <a:chExt cx="6221285" cy="1231402"/>
          </a:xfrm>
        </p:grpSpPr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78BB2283-84A7-43AB-BFCA-60748F018656}"/>
                </a:ext>
              </a:extLst>
            </p:cNvPr>
            <p:cNvSpPr txBox="1"/>
            <p:nvPr/>
          </p:nvSpPr>
          <p:spPr>
            <a:xfrm>
              <a:off x="8867559" y="6854421"/>
              <a:ext cx="4906645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80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L’épargne </a:t>
              </a:r>
              <a:r>
                <a:rPr sz="1200" b="1" spc="-15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salariale </a:t>
              </a:r>
              <a:r>
                <a:rPr sz="1200" b="1" spc="-50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Unep </a:t>
              </a:r>
              <a:r>
                <a:rPr sz="1200" b="1" spc="-40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propose </a:t>
              </a:r>
              <a:r>
                <a:rPr sz="1200" b="1" spc="-15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</a:t>
              </a:r>
              <a:r>
                <a:rPr sz="1200" b="1" spc="5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dispositifs, </a:t>
              </a:r>
              <a:r>
                <a:rPr sz="1200" b="1" spc="-60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 </a:t>
              </a:r>
              <a:r>
                <a:rPr sz="1200" b="1" spc="-40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choix </a:t>
              </a:r>
              <a:r>
                <a:rPr sz="1200" b="1" spc="-75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1200" b="1" spc="70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200" b="1" spc="-35" dirty="0">
                  <a:solidFill>
                    <a:srgbClr val="274B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l’entreprise</a:t>
              </a:r>
              <a:endParaRPr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101">
              <a:extLst>
                <a:ext uri="{FF2B5EF4-FFF2-40B4-BE49-F238E27FC236}">
                  <a16:creationId xmlns:a16="http://schemas.microsoft.com/office/drawing/2014/main" id="{93365CDC-FC16-46EF-8A7A-F75942AB000F}"/>
                </a:ext>
              </a:extLst>
            </p:cNvPr>
            <p:cNvSpPr txBox="1"/>
            <p:nvPr/>
          </p:nvSpPr>
          <p:spPr>
            <a:xfrm>
              <a:off x="10007093" y="7586926"/>
              <a:ext cx="776605" cy="440690"/>
            </a:xfrm>
            <a:prstGeom prst="rect">
              <a:avLst/>
            </a:prstGeom>
            <a:noFill/>
          </p:spPr>
          <p:txBody>
            <a:bodyPr vert="horz" wrap="square" lIns="0" tIns="40640" rIns="0" bIns="0" rtlCol="0">
              <a:spAutoFit/>
            </a:bodyPr>
            <a:lstStyle/>
            <a:p>
              <a:pPr marR="2540" algn="ctr">
                <a:lnSpc>
                  <a:spcPct val="100000"/>
                </a:lnSpc>
                <a:spcBef>
                  <a:spcPts val="320"/>
                </a:spcBef>
              </a:pPr>
              <a:r>
                <a:rPr sz="800" b="1" spc="-20" dirty="0">
                  <a:solidFill>
                    <a:srgbClr val="274BA0"/>
                  </a:solidFill>
                  <a:latin typeface="Gilroy Bold"/>
                  <a:cs typeface="Gilroy Bold"/>
                </a:rPr>
                <a:t>PERECO</a:t>
              </a:r>
              <a:endParaRPr sz="800">
                <a:latin typeface="Gilroy Bold"/>
                <a:cs typeface="Gilroy Bold"/>
              </a:endParaRPr>
            </a:p>
            <a:p>
              <a:pPr marR="5080" indent="-635" algn="ctr">
                <a:lnSpc>
                  <a:spcPts val="900"/>
                </a:lnSpc>
                <a:spcBef>
                  <a:spcPts val="305"/>
                </a:spcBef>
              </a:pPr>
              <a:r>
                <a:rPr sz="800" spc="-20" dirty="0">
                  <a:solidFill>
                    <a:srgbClr val="274BA0"/>
                  </a:solidFill>
                  <a:latin typeface="Gilroy"/>
                  <a:cs typeface="Gilroy"/>
                </a:rPr>
                <a:t>(Plan </a:t>
              </a:r>
              <a:r>
                <a:rPr sz="800" spc="-25" dirty="0">
                  <a:solidFill>
                    <a:srgbClr val="274BA0"/>
                  </a:solidFill>
                  <a:latin typeface="Gilroy"/>
                  <a:cs typeface="Gilroy"/>
                </a:rPr>
                <a:t>d’Épargne  </a:t>
              </a:r>
              <a:r>
                <a:rPr sz="800" spc="-30" dirty="0">
                  <a:solidFill>
                    <a:srgbClr val="274BA0"/>
                  </a:solidFill>
                  <a:latin typeface="Gilroy"/>
                  <a:cs typeface="Gilroy"/>
                </a:rPr>
                <a:t>Retraite</a:t>
              </a:r>
              <a:r>
                <a:rPr sz="800" spc="-95" dirty="0">
                  <a:solidFill>
                    <a:srgbClr val="274BA0"/>
                  </a:solidFill>
                  <a:latin typeface="Gilroy"/>
                  <a:cs typeface="Gilroy"/>
                </a:rPr>
                <a:t> </a:t>
              </a:r>
              <a:r>
                <a:rPr sz="800" spc="-20" dirty="0">
                  <a:solidFill>
                    <a:srgbClr val="274BA0"/>
                  </a:solidFill>
                  <a:latin typeface="Gilroy"/>
                  <a:cs typeface="Gilroy"/>
                </a:rPr>
                <a:t>Collectif)</a:t>
              </a:r>
              <a:endParaRPr sz="800">
                <a:latin typeface="Gilroy"/>
                <a:cs typeface="Gilroy"/>
              </a:endParaRPr>
            </a:p>
          </p:txBody>
        </p:sp>
        <p:sp>
          <p:nvSpPr>
            <p:cNvPr id="12" name="object 102">
              <a:extLst>
                <a:ext uri="{FF2B5EF4-FFF2-40B4-BE49-F238E27FC236}">
                  <a16:creationId xmlns:a16="http://schemas.microsoft.com/office/drawing/2014/main" id="{D3F14E29-B1DA-454A-A1FC-1733A738CCC8}"/>
                </a:ext>
              </a:extLst>
            </p:cNvPr>
            <p:cNvSpPr txBox="1"/>
            <p:nvPr/>
          </p:nvSpPr>
          <p:spPr>
            <a:xfrm>
              <a:off x="8301596" y="7556868"/>
              <a:ext cx="1342390" cy="528955"/>
            </a:xfrm>
            <a:prstGeom prst="rect">
              <a:avLst/>
            </a:prstGeom>
            <a:noFill/>
          </p:spPr>
          <p:txBody>
            <a:bodyPr vert="horz" wrap="square" lIns="0" tIns="7112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560"/>
                </a:spcBef>
              </a:pPr>
              <a:r>
                <a:rPr sz="800" b="1" dirty="0">
                  <a:solidFill>
                    <a:srgbClr val="274BA0"/>
                  </a:solidFill>
                  <a:latin typeface="Gilroy Bold"/>
                  <a:cs typeface="Gilroy Bold"/>
                </a:rPr>
                <a:t>PEE</a:t>
              </a:r>
              <a:endParaRPr sz="800" dirty="0">
                <a:latin typeface="Gilroy Bold"/>
                <a:cs typeface="Gilroy Bold"/>
              </a:endParaRPr>
            </a:p>
            <a:p>
              <a:pPr marL="302895" marR="295275" algn="ctr">
                <a:lnSpc>
                  <a:spcPts val="900"/>
                </a:lnSpc>
                <a:spcBef>
                  <a:spcPts val="300"/>
                </a:spcBef>
              </a:pPr>
              <a:r>
                <a:rPr sz="800" dirty="0">
                  <a:solidFill>
                    <a:srgbClr val="274BA0"/>
                  </a:solidFill>
                  <a:latin typeface="Gilroy"/>
                  <a:cs typeface="Gilroy"/>
                </a:rPr>
                <a:t>(Plan</a:t>
              </a:r>
              <a:r>
                <a:rPr sz="800" spc="-80" dirty="0">
                  <a:solidFill>
                    <a:srgbClr val="274BA0"/>
                  </a:solidFill>
                  <a:latin typeface="Gilroy"/>
                  <a:cs typeface="Gilroy"/>
                </a:rPr>
                <a:t> </a:t>
              </a:r>
              <a:r>
                <a:rPr sz="800" spc="-5" dirty="0">
                  <a:solidFill>
                    <a:srgbClr val="274BA0"/>
                  </a:solidFill>
                  <a:latin typeface="Gilroy"/>
                  <a:cs typeface="Gilroy"/>
                </a:rPr>
                <a:t>d’Épargne </a:t>
              </a:r>
              <a:r>
                <a:rPr sz="800" dirty="0">
                  <a:solidFill>
                    <a:srgbClr val="274BA0"/>
                  </a:solidFill>
                  <a:latin typeface="Gilroy"/>
                  <a:cs typeface="Gilroy"/>
                </a:rPr>
                <a:t> </a:t>
              </a:r>
              <a:r>
                <a:rPr sz="800" spc="-5" dirty="0">
                  <a:solidFill>
                    <a:srgbClr val="274BA0"/>
                  </a:solidFill>
                  <a:latin typeface="Gilroy"/>
                  <a:cs typeface="Gilroy"/>
                </a:rPr>
                <a:t>Entreprise)</a:t>
              </a:r>
              <a:endParaRPr sz="800" dirty="0">
                <a:latin typeface="Gilroy"/>
                <a:cs typeface="Gilroy"/>
              </a:endParaRPr>
            </a:p>
          </p:txBody>
        </p:sp>
        <p:sp>
          <p:nvSpPr>
            <p:cNvPr id="13" name="object 103">
              <a:extLst>
                <a:ext uri="{FF2B5EF4-FFF2-40B4-BE49-F238E27FC236}">
                  <a16:creationId xmlns:a16="http://schemas.microsoft.com/office/drawing/2014/main" id="{9A898F3B-0F01-4EC1-9EFD-89F21D046479}"/>
                </a:ext>
              </a:extLst>
            </p:cNvPr>
            <p:cNvSpPr/>
            <p:nvPr/>
          </p:nvSpPr>
          <p:spPr>
            <a:xfrm>
              <a:off x="8301596" y="7156805"/>
              <a:ext cx="2716530" cy="324485"/>
            </a:xfrm>
            <a:custGeom>
              <a:avLst/>
              <a:gdLst/>
              <a:ahLst/>
              <a:cxnLst/>
              <a:rect l="l" t="t" r="r" b="b"/>
              <a:pathLst>
                <a:path w="2716529" h="324484">
                  <a:moveTo>
                    <a:pt x="2716123" y="0"/>
                  </a:moveTo>
                  <a:lnTo>
                    <a:pt x="0" y="0"/>
                  </a:lnTo>
                  <a:lnTo>
                    <a:pt x="0" y="324002"/>
                  </a:lnTo>
                  <a:lnTo>
                    <a:pt x="2716123" y="324002"/>
                  </a:lnTo>
                  <a:lnTo>
                    <a:pt x="2716123" y="0"/>
                  </a:lnTo>
                  <a:close/>
                </a:path>
              </a:pathLst>
            </a:custGeom>
            <a:solidFill>
              <a:srgbClr val="82C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04">
              <a:extLst>
                <a:ext uri="{FF2B5EF4-FFF2-40B4-BE49-F238E27FC236}">
                  <a16:creationId xmlns:a16="http://schemas.microsoft.com/office/drawing/2014/main" id="{0D45F177-7E06-4BC9-9BA8-B434DD000D7F}"/>
                </a:ext>
              </a:extLst>
            </p:cNvPr>
            <p:cNvSpPr txBox="1"/>
            <p:nvPr/>
          </p:nvSpPr>
          <p:spPr>
            <a:xfrm>
              <a:off x="8920425" y="7245143"/>
              <a:ext cx="1491615" cy="1473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800" b="1" dirty="0">
                  <a:solidFill>
                    <a:srgbClr val="274BA0"/>
                  </a:solidFill>
                  <a:latin typeface="Gilroy Bold"/>
                  <a:cs typeface="Gilroy Bold"/>
                </a:rPr>
                <a:t>2 PLANS </a:t>
              </a:r>
              <a:r>
                <a:rPr sz="800" b="1" spc="-10" dirty="0">
                  <a:solidFill>
                    <a:srgbClr val="274BA0"/>
                  </a:solidFill>
                  <a:latin typeface="Gilroy Bold"/>
                  <a:cs typeface="Gilroy Bold"/>
                </a:rPr>
                <a:t>D’ÉPARGNE</a:t>
              </a:r>
              <a:r>
                <a:rPr sz="800" b="1" spc="-70" dirty="0">
                  <a:solidFill>
                    <a:srgbClr val="274BA0"/>
                  </a:solidFill>
                  <a:latin typeface="Gilroy Bold"/>
                  <a:cs typeface="Gilroy Bold"/>
                </a:rPr>
                <a:t> </a:t>
              </a:r>
              <a:r>
                <a:rPr sz="800" b="1" dirty="0">
                  <a:solidFill>
                    <a:srgbClr val="274BA0"/>
                  </a:solidFill>
                  <a:latin typeface="Gilroy Bold"/>
                  <a:cs typeface="Gilroy Bold"/>
                </a:rPr>
                <a:t>SALARIALE</a:t>
              </a:r>
              <a:endParaRPr sz="800">
                <a:latin typeface="Gilroy Bold"/>
                <a:cs typeface="Gilroy Bold"/>
              </a:endParaRPr>
            </a:p>
          </p:txBody>
        </p:sp>
        <p:sp>
          <p:nvSpPr>
            <p:cNvPr id="15" name="object 105">
              <a:extLst>
                <a:ext uri="{FF2B5EF4-FFF2-40B4-BE49-F238E27FC236}">
                  <a16:creationId xmlns:a16="http://schemas.microsoft.com/office/drawing/2014/main" id="{45508C4D-8995-4899-A89E-A2CCF4AA3850}"/>
                </a:ext>
              </a:extLst>
            </p:cNvPr>
            <p:cNvSpPr/>
            <p:nvPr/>
          </p:nvSpPr>
          <p:spPr>
            <a:xfrm>
              <a:off x="11280571" y="7156805"/>
              <a:ext cx="3242310" cy="324485"/>
            </a:xfrm>
            <a:custGeom>
              <a:avLst/>
              <a:gdLst/>
              <a:ahLst/>
              <a:cxnLst/>
              <a:rect l="l" t="t" r="r" b="b"/>
              <a:pathLst>
                <a:path w="3242309" h="324484">
                  <a:moveTo>
                    <a:pt x="3241827" y="0"/>
                  </a:moveTo>
                  <a:lnTo>
                    <a:pt x="0" y="0"/>
                  </a:lnTo>
                  <a:lnTo>
                    <a:pt x="0" y="324002"/>
                  </a:lnTo>
                  <a:lnTo>
                    <a:pt x="3241827" y="324002"/>
                  </a:lnTo>
                  <a:lnTo>
                    <a:pt x="3241827" y="0"/>
                  </a:lnTo>
                  <a:close/>
                </a:path>
              </a:pathLst>
            </a:custGeom>
            <a:solidFill>
              <a:srgbClr val="82C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06">
              <a:extLst>
                <a:ext uri="{FF2B5EF4-FFF2-40B4-BE49-F238E27FC236}">
                  <a16:creationId xmlns:a16="http://schemas.microsoft.com/office/drawing/2014/main" id="{21CB98BE-FD03-41BD-8374-FA4DEE9BD737}"/>
                </a:ext>
              </a:extLst>
            </p:cNvPr>
            <p:cNvSpPr txBox="1"/>
            <p:nvPr/>
          </p:nvSpPr>
          <p:spPr>
            <a:xfrm>
              <a:off x="11788162" y="7186393"/>
              <a:ext cx="2239645" cy="26479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R="5080" algn="ctr">
                <a:lnSpc>
                  <a:spcPts val="940"/>
                </a:lnSpc>
                <a:spcBef>
                  <a:spcPts val="100"/>
                </a:spcBef>
              </a:pPr>
              <a:r>
                <a:rPr sz="800" b="1" dirty="0">
                  <a:solidFill>
                    <a:srgbClr val="274BA0"/>
                  </a:solidFill>
                  <a:latin typeface="Gilroy Bold"/>
                  <a:cs typeface="Gilroy Bold"/>
                </a:rPr>
                <a:t>3 </a:t>
              </a:r>
              <a:r>
                <a:rPr sz="800" b="1" spc="-5" dirty="0">
                  <a:solidFill>
                    <a:srgbClr val="274BA0"/>
                  </a:solidFill>
                  <a:latin typeface="Gilroy Bold"/>
                  <a:cs typeface="Gilroy Bold"/>
                </a:rPr>
                <a:t>OUTILS </a:t>
              </a:r>
              <a:r>
                <a:rPr sz="800" b="1" dirty="0">
                  <a:solidFill>
                    <a:srgbClr val="274BA0"/>
                  </a:solidFill>
                  <a:latin typeface="Gilroy Bold"/>
                  <a:cs typeface="Gilroy Bold"/>
                </a:rPr>
                <a:t>DE </a:t>
              </a:r>
              <a:r>
                <a:rPr sz="800" b="1" spc="-5" dirty="0">
                  <a:solidFill>
                    <a:srgbClr val="274BA0"/>
                  </a:solidFill>
                  <a:latin typeface="Gilroy Bold"/>
                  <a:cs typeface="Gilroy Bold"/>
                </a:rPr>
                <a:t>RÉMUNÉRATION</a:t>
              </a:r>
              <a:r>
                <a:rPr sz="800" b="1" spc="-60" dirty="0">
                  <a:solidFill>
                    <a:srgbClr val="274BA0"/>
                  </a:solidFill>
                  <a:latin typeface="Gilroy Bold"/>
                  <a:cs typeface="Gilroy Bold"/>
                </a:rPr>
                <a:t> </a:t>
              </a:r>
              <a:r>
                <a:rPr sz="800" b="1" spc="-5" dirty="0">
                  <a:solidFill>
                    <a:srgbClr val="274BA0"/>
                  </a:solidFill>
                  <a:latin typeface="Gilroy Bold"/>
                  <a:cs typeface="Gilroy Bold"/>
                </a:rPr>
                <a:t>COMPLÉMENTAIRE</a:t>
              </a:r>
              <a:endParaRPr sz="800">
                <a:latin typeface="Gilroy Bold"/>
                <a:cs typeface="Gilroy Bold"/>
              </a:endParaRPr>
            </a:p>
            <a:p>
              <a:pPr marR="5080" algn="ctr">
                <a:lnSpc>
                  <a:spcPts val="940"/>
                </a:lnSpc>
              </a:pPr>
              <a:r>
                <a:rPr sz="800" dirty="0">
                  <a:solidFill>
                    <a:srgbClr val="274BA0"/>
                  </a:solidFill>
                  <a:latin typeface="Gilroy"/>
                  <a:cs typeface="Gilroy"/>
                </a:rPr>
                <a:t>pour </a:t>
              </a:r>
              <a:r>
                <a:rPr sz="800" spc="-5" dirty="0">
                  <a:solidFill>
                    <a:srgbClr val="274BA0"/>
                  </a:solidFill>
                  <a:latin typeface="Gilroy"/>
                  <a:cs typeface="Gilroy"/>
                </a:rPr>
                <a:t>alimenter </a:t>
              </a:r>
              <a:r>
                <a:rPr sz="800" spc="-10" dirty="0">
                  <a:solidFill>
                    <a:srgbClr val="274BA0"/>
                  </a:solidFill>
                  <a:latin typeface="Gilroy"/>
                  <a:cs typeface="Gilroy"/>
                </a:rPr>
                <a:t>les </a:t>
              </a:r>
              <a:r>
                <a:rPr sz="800" dirty="0">
                  <a:solidFill>
                    <a:srgbClr val="274BA0"/>
                  </a:solidFill>
                  <a:latin typeface="Gilroy"/>
                  <a:cs typeface="Gilroy"/>
                </a:rPr>
                <a:t>plans </a:t>
              </a:r>
              <a:r>
                <a:rPr sz="800" spc="-10" dirty="0">
                  <a:solidFill>
                    <a:srgbClr val="274BA0"/>
                  </a:solidFill>
                  <a:latin typeface="Gilroy"/>
                  <a:cs typeface="Gilroy"/>
                </a:rPr>
                <a:t>d’épargne </a:t>
              </a:r>
              <a:r>
                <a:rPr sz="800" spc="-5" dirty="0">
                  <a:solidFill>
                    <a:srgbClr val="274BA0"/>
                  </a:solidFill>
                  <a:latin typeface="Gilroy"/>
                  <a:cs typeface="Gilroy"/>
                </a:rPr>
                <a:t>salariale</a:t>
              </a:r>
              <a:endParaRPr sz="800">
                <a:latin typeface="Gilroy"/>
                <a:cs typeface="Gilroy"/>
              </a:endParaRPr>
            </a:p>
          </p:txBody>
        </p:sp>
        <p:sp>
          <p:nvSpPr>
            <p:cNvPr id="18" name="object 108">
              <a:extLst>
                <a:ext uri="{FF2B5EF4-FFF2-40B4-BE49-F238E27FC236}">
                  <a16:creationId xmlns:a16="http://schemas.microsoft.com/office/drawing/2014/main" id="{A1BF628E-1C08-4B14-AF7B-D4BEA42DCB28}"/>
                </a:ext>
              </a:extLst>
            </p:cNvPr>
            <p:cNvSpPr txBox="1"/>
            <p:nvPr/>
          </p:nvSpPr>
          <p:spPr>
            <a:xfrm>
              <a:off x="11413160" y="7747572"/>
              <a:ext cx="3109595" cy="1473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  <a:tabLst>
                  <a:tab pos="1132840" algn="l"/>
                  <a:tab pos="2268855" algn="l"/>
                </a:tabLst>
              </a:pPr>
              <a:r>
                <a:rPr sz="800" b="1" spc="-5" dirty="0">
                  <a:solidFill>
                    <a:srgbClr val="274BA0"/>
                  </a:solidFill>
                  <a:latin typeface="Gilroy Bold"/>
                  <a:cs typeface="Gilroy Bold"/>
                </a:rPr>
                <a:t>INTÉRESSEMENT	</a:t>
              </a:r>
              <a:r>
                <a:rPr sz="800" b="1" spc="-15" dirty="0">
                  <a:solidFill>
                    <a:srgbClr val="274BA0"/>
                  </a:solidFill>
                  <a:latin typeface="Gilroy Bold"/>
                  <a:cs typeface="Gilroy Bold"/>
                </a:rPr>
                <a:t>PARTICIPATION	</a:t>
              </a:r>
              <a:r>
                <a:rPr sz="800" b="1" dirty="0">
                  <a:solidFill>
                    <a:srgbClr val="274BA0"/>
                  </a:solidFill>
                  <a:latin typeface="Gilroy Bold"/>
                  <a:cs typeface="Gilroy Bold"/>
                </a:rPr>
                <a:t>ABONDEMENT</a:t>
              </a:r>
              <a:endParaRPr sz="800">
                <a:latin typeface="Gilroy Bold"/>
                <a:cs typeface="Gilroy Bold"/>
              </a:endParaRPr>
            </a:p>
          </p:txBody>
        </p:sp>
        <p:grpSp>
          <p:nvGrpSpPr>
            <p:cNvPr id="19" name="object 109">
              <a:extLst>
                <a:ext uri="{FF2B5EF4-FFF2-40B4-BE49-F238E27FC236}">
                  <a16:creationId xmlns:a16="http://schemas.microsoft.com/office/drawing/2014/main" id="{1B6F909B-FF12-44EE-AE6C-7BB523E2A611}"/>
                </a:ext>
              </a:extLst>
            </p:cNvPr>
            <p:cNvGrpSpPr/>
            <p:nvPr/>
          </p:nvGrpSpPr>
          <p:grpSpPr>
            <a:xfrm>
              <a:off x="10930244" y="7321903"/>
              <a:ext cx="408305" cy="400685"/>
              <a:chOff x="10930244" y="7321903"/>
              <a:chExt cx="408305" cy="400685"/>
            </a:xfrm>
          </p:grpSpPr>
          <p:sp>
            <p:nvSpPr>
              <p:cNvPr id="20" name="object 110">
                <a:extLst>
                  <a:ext uri="{FF2B5EF4-FFF2-40B4-BE49-F238E27FC236}">
                    <a16:creationId xmlns:a16="http://schemas.microsoft.com/office/drawing/2014/main" id="{589F62D6-9CC4-4065-86E4-1ABAB25BCFD3}"/>
                  </a:ext>
                </a:extLst>
              </p:cNvPr>
              <p:cNvSpPr/>
              <p:nvPr/>
            </p:nvSpPr>
            <p:spPr>
              <a:xfrm>
                <a:off x="10946278" y="7337937"/>
                <a:ext cx="37592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75920" h="368300">
                    <a:moveTo>
                      <a:pt x="187832" y="0"/>
                    </a:moveTo>
                    <a:lnTo>
                      <a:pt x="137958" y="6588"/>
                    </a:lnTo>
                    <a:lnTo>
                      <a:pt x="93105" y="25174"/>
                    </a:lnTo>
                    <a:lnTo>
                      <a:pt x="55078" y="53989"/>
                    </a:lnTo>
                    <a:lnTo>
                      <a:pt x="25682" y="91263"/>
                    </a:lnTo>
                    <a:lnTo>
                      <a:pt x="6721" y="135227"/>
                    </a:lnTo>
                    <a:lnTo>
                      <a:pt x="0" y="184111"/>
                    </a:lnTo>
                    <a:lnTo>
                      <a:pt x="6721" y="233001"/>
                    </a:lnTo>
                    <a:lnTo>
                      <a:pt x="25682" y="276966"/>
                    </a:lnTo>
                    <a:lnTo>
                      <a:pt x="55078" y="314239"/>
                    </a:lnTo>
                    <a:lnTo>
                      <a:pt x="93105" y="343051"/>
                    </a:lnTo>
                    <a:lnTo>
                      <a:pt x="137958" y="361636"/>
                    </a:lnTo>
                    <a:lnTo>
                      <a:pt x="187832" y="368223"/>
                    </a:lnTo>
                    <a:lnTo>
                      <a:pt x="237707" y="361636"/>
                    </a:lnTo>
                    <a:lnTo>
                      <a:pt x="282560" y="343051"/>
                    </a:lnTo>
                    <a:lnTo>
                      <a:pt x="320587" y="314239"/>
                    </a:lnTo>
                    <a:lnTo>
                      <a:pt x="349983" y="276966"/>
                    </a:lnTo>
                    <a:lnTo>
                      <a:pt x="368944" y="233001"/>
                    </a:lnTo>
                    <a:lnTo>
                      <a:pt x="375665" y="184111"/>
                    </a:lnTo>
                    <a:lnTo>
                      <a:pt x="368944" y="135227"/>
                    </a:lnTo>
                    <a:lnTo>
                      <a:pt x="349983" y="91263"/>
                    </a:lnTo>
                    <a:lnTo>
                      <a:pt x="320587" y="53989"/>
                    </a:lnTo>
                    <a:lnTo>
                      <a:pt x="282560" y="25174"/>
                    </a:lnTo>
                    <a:lnTo>
                      <a:pt x="237707" y="6588"/>
                    </a:lnTo>
                    <a:lnTo>
                      <a:pt x="187832" y="0"/>
                    </a:lnTo>
                    <a:close/>
                  </a:path>
                </a:pathLst>
              </a:custGeom>
              <a:solidFill>
                <a:srgbClr val="D2DE2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11">
                <a:extLst>
                  <a:ext uri="{FF2B5EF4-FFF2-40B4-BE49-F238E27FC236}">
                    <a16:creationId xmlns:a16="http://schemas.microsoft.com/office/drawing/2014/main" id="{FE8A8453-9B75-4582-BFF7-9D7A5F639980}"/>
                  </a:ext>
                </a:extLst>
              </p:cNvPr>
              <p:cNvSpPr/>
              <p:nvPr/>
            </p:nvSpPr>
            <p:spPr>
              <a:xfrm>
                <a:off x="10946278" y="7337937"/>
                <a:ext cx="37592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75920" h="368300">
                    <a:moveTo>
                      <a:pt x="187832" y="368223"/>
                    </a:moveTo>
                    <a:lnTo>
                      <a:pt x="237707" y="361636"/>
                    </a:lnTo>
                    <a:lnTo>
                      <a:pt x="282560" y="343051"/>
                    </a:lnTo>
                    <a:lnTo>
                      <a:pt x="320587" y="314239"/>
                    </a:lnTo>
                    <a:lnTo>
                      <a:pt x="349983" y="276966"/>
                    </a:lnTo>
                    <a:lnTo>
                      <a:pt x="368944" y="233001"/>
                    </a:lnTo>
                    <a:lnTo>
                      <a:pt x="375665" y="184111"/>
                    </a:lnTo>
                    <a:lnTo>
                      <a:pt x="368944" y="135227"/>
                    </a:lnTo>
                    <a:lnTo>
                      <a:pt x="349983" y="91263"/>
                    </a:lnTo>
                    <a:lnTo>
                      <a:pt x="320587" y="53989"/>
                    </a:lnTo>
                    <a:lnTo>
                      <a:pt x="282560" y="25174"/>
                    </a:lnTo>
                    <a:lnTo>
                      <a:pt x="237707" y="6588"/>
                    </a:lnTo>
                    <a:lnTo>
                      <a:pt x="187832" y="0"/>
                    </a:lnTo>
                    <a:lnTo>
                      <a:pt x="137958" y="6588"/>
                    </a:lnTo>
                    <a:lnTo>
                      <a:pt x="93105" y="25174"/>
                    </a:lnTo>
                    <a:lnTo>
                      <a:pt x="55078" y="53989"/>
                    </a:lnTo>
                    <a:lnTo>
                      <a:pt x="25682" y="91263"/>
                    </a:lnTo>
                    <a:lnTo>
                      <a:pt x="6721" y="135227"/>
                    </a:lnTo>
                    <a:lnTo>
                      <a:pt x="0" y="184111"/>
                    </a:lnTo>
                    <a:lnTo>
                      <a:pt x="6721" y="233001"/>
                    </a:lnTo>
                    <a:lnTo>
                      <a:pt x="25682" y="276966"/>
                    </a:lnTo>
                    <a:lnTo>
                      <a:pt x="55078" y="314239"/>
                    </a:lnTo>
                    <a:lnTo>
                      <a:pt x="93105" y="343051"/>
                    </a:lnTo>
                    <a:lnTo>
                      <a:pt x="137958" y="361636"/>
                    </a:lnTo>
                    <a:lnTo>
                      <a:pt x="187832" y="368223"/>
                    </a:lnTo>
                    <a:close/>
                  </a:path>
                </a:pathLst>
              </a:custGeom>
              <a:ln w="32067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12">
                <a:extLst>
                  <a:ext uri="{FF2B5EF4-FFF2-40B4-BE49-F238E27FC236}">
                    <a16:creationId xmlns:a16="http://schemas.microsoft.com/office/drawing/2014/main" id="{669C3E52-D95B-4B8A-BF7E-A2D3AB8C8B89}"/>
                  </a:ext>
                </a:extLst>
              </p:cNvPr>
              <p:cNvSpPr/>
              <p:nvPr/>
            </p:nvSpPr>
            <p:spPr>
              <a:xfrm>
                <a:off x="11027575" y="7417473"/>
                <a:ext cx="213360" cy="209550"/>
              </a:xfrm>
              <a:custGeom>
                <a:avLst/>
                <a:gdLst/>
                <a:ahLst/>
                <a:cxnLst/>
                <a:rect l="l" t="t" r="r" b="b"/>
                <a:pathLst>
                  <a:path w="213359" h="209550">
                    <a:moveTo>
                      <a:pt x="213055" y="78435"/>
                    </a:moveTo>
                    <a:lnTo>
                      <a:pt x="133172" y="78435"/>
                    </a:lnTo>
                    <a:lnTo>
                      <a:pt x="133172" y="0"/>
                    </a:lnTo>
                    <a:lnTo>
                      <a:pt x="79908" y="0"/>
                    </a:lnTo>
                    <a:lnTo>
                      <a:pt x="79908" y="78435"/>
                    </a:lnTo>
                    <a:lnTo>
                      <a:pt x="0" y="78435"/>
                    </a:lnTo>
                    <a:lnTo>
                      <a:pt x="0" y="130721"/>
                    </a:lnTo>
                    <a:lnTo>
                      <a:pt x="79908" y="130721"/>
                    </a:lnTo>
                    <a:lnTo>
                      <a:pt x="79908" y="209156"/>
                    </a:lnTo>
                    <a:lnTo>
                      <a:pt x="133172" y="209156"/>
                    </a:lnTo>
                    <a:lnTo>
                      <a:pt x="133172" y="130721"/>
                    </a:lnTo>
                    <a:lnTo>
                      <a:pt x="213055" y="130721"/>
                    </a:lnTo>
                    <a:lnTo>
                      <a:pt x="213055" y="78435"/>
                    </a:lnTo>
                    <a:close/>
                  </a:path>
                </a:pathLst>
              </a:custGeom>
              <a:solidFill>
                <a:srgbClr val="274BA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28DA4B27-E9B9-4421-BAAC-A1FFE660F896}"/>
              </a:ext>
            </a:extLst>
          </p:cNvPr>
          <p:cNvSpPr/>
          <p:nvPr/>
        </p:nvSpPr>
        <p:spPr>
          <a:xfrm>
            <a:off x="1331640" y="3651870"/>
            <a:ext cx="6215548" cy="7512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bject 6">
            <a:extLst>
              <a:ext uri="{FF2B5EF4-FFF2-40B4-BE49-F238E27FC236}">
                <a16:creationId xmlns:a16="http://schemas.microsoft.com/office/drawing/2014/main" id="{056C9910-387F-41A6-B66F-AF2DAC5CC091}"/>
              </a:ext>
            </a:extLst>
          </p:cNvPr>
          <p:cNvSpPr txBox="1"/>
          <p:nvPr/>
        </p:nvSpPr>
        <p:spPr>
          <a:xfrm>
            <a:off x="2195786" y="3730868"/>
            <a:ext cx="5401318" cy="54886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/>
            <a:r>
              <a:rPr lang="fr-FR" sz="1100"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vous souhaitiez </a:t>
            </a:r>
            <a:r>
              <a:rPr lang="fr-FR" sz="1100" b="1"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IMPLIQUER VOS SALARIES </a:t>
            </a:r>
            <a:r>
              <a:rPr lang="fr-FR" sz="1100"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simplement </a:t>
            </a:r>
            <a:r>
              <a:rPr lang="fr-FR" sz="1100" b="1"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OPTIMISER LA FISCALITE </a:t>
            </a:r>
            <a:r>
              <a:rPr lang="fr-FR" sz="1100"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votre entreprise, votre conseiller AGRICA réalisera une étude de votre besoin et vous proposera la solution optimale pour votre entreprise.</a:t>
            </a:r>
            <a:endParaRPr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Graphique 39" descr="Questions">
            <a:extLst>
              <a:ext uri="{FF2B5EF4-FFF2-40B4-BE49-F238E27FC236}">
                <a16:creationId xmlns:a16="http://schemas.microsoft.com/office/drawing/2014/main" id="{298195DD-C39B-4089-B2CF-4C4D855DE9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3713" y="3645302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2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1FCFA-8910-4C2E-962A-65D27DD4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AVANTAGES DE L’OFFRE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A17EEF-5155-4262-B14E-65001A324B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L’offre EPARGNE SALARIALE UNEP AGRICA</a:t>
            </a:r>
          </a:p>
          <a:p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1FDBCB-C440-4522-A7B4-109649ECC61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8F99058-E21D-436C-9262-48B4DD8C2452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5DCEB4-3998-402D-B48D-27E5BC7CD1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441710-4020-444A-9B86-B5AF19F8EF2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4</a:t>
            </a:fld>
            <a:r>
              <a:rPr lang="fr-FR"/>
              <a:t> /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4BBFB0-D2E9-4BF3-B3D9-4B68D345E157}"/>
              </a:ext>
            </a:extLst>
          </p:cNvPr>
          <p:cNvSpPr/>
          <p:nvPr/>
        </p:nvSpPr>
        <p:spPr>
          <a:xfrm>
            <a:off x="611760" y="1429262"/>
            <a:ext cx="1800000" cy="3158712"/>
          </a:xfrm>
          <a:prstGeom prst="rect">
            <a:avLst/>
          </a:prstGeom>
          <a:noFill/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fr-FR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tarification avantageuse</a:t>
            </a:r>
          </a:p>
          <a:p>
            <a:pPr algn="ctr"/>
            <a:endParaRPr lang="fr-FR" sz="10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8" indent="-179388"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Frais de mise en place du/des dispositifs : </a:t>
            </a:r>
            <a:r>
              <a:rPr lang="fr-FR" sz="10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Offert</a:t>
            </a:r>
          </a:p>
          <a:p>
            <a:pPr marL="179388" indent="-179388"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Suivi et animation de réunion d’info : </a:t>
            </a:r>
            <a:r>
              <a:rPr lang="fr-FR" sz="10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Offert</a:t>
            </a:r>
          </a:p>
          <a:p>
            <a:pPr marL="179388" indent="-179388"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frais de droit d’entrée sur les fonds parmi les plus bas du marché : </a:t>
            </a:r>
            <a:r>
              <a:rPr lang="fr-FR" sz="10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0,10%</a:t>
            </a:r>
          </a:p>
          <a:p>
            <a:pPr algn="ctr">
              <a:spcBef>
                <a:spcPts val="300"/>
              </a:spcBef>
              <a:buClr>
                <a:schemeClr val="tx2"/>
              </a:buClr>
            </a:pPr>
            <a:endParaRPr lang="fr-FR" sz="1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  <a:buClr>
                <a:schemeClr val="tx2"/>
              </a:buClr>
            </a:pPr>
            <a:endParaRPr lang="fr-FR" sz="1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  <a:buClr>
                <a:schemeClr val="tx2"/>
              </a:buClr>
            </a:pPr>
            <a:endParaRPr lang="fr-FR" sz="1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  <a:buClr>
                <a:schemeClr val="tx2"/>
              </a:buClr>
            </a:pPr>
            <a:r>
              <a:rPr lang="fr-FR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L’ensemble des avantages tarifaires sont présents dans la grille tarifaire de l’offre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55BEE0-7351-4EF6-BF30-853DC642CEF0}"/>
              </a:ext>
            </a:extLst>
          </p:cNvPr>
          <p:cNvSpPr/>
          <p:nvPr/>
        </p:nvSpPr>
        <p:spPr>
          <a:xfrm>
            <a:off x="2627984" y="1429261"/>
            <a:ext cx="1800000" cy="3158712"/>
          </a:xfrm>
          <a:prstGeom prst="rect">
            <a:avLst/>
          </a:prstGeom>
          <a:noFill/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fr-FR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L’accompagnement AGRICA</a:t>
            </a:r>
          </a:p>
          <a:p>
            <a:pPr algn="ctr"/>
            <a:endParaRPr lang="fr-FR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fr-FR" sz="1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Unep</a:t>
            </a:r>
            <a:r>
              <a:rPr lang="fr-F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choisi AGRICA au terme d’un appel d’offres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 conseiller AGRICA connait parfaitement le secteur du PAYSAGE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C’est également un expert en épargne d’entreprise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</a:pPr>
            <a:endParaRPr lang="fr-FR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</a:pPr>
            <a:r>
              <a:rPr lang="fr-FR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saura parfaitement faire le bilan de vos besoins et vous proposer la solution la plus adéquate avec vos attentes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EB0494-0CFB-4FA2-A0CB-4B8A6DBD15BC}"/>
              </a:ext>
            </a:extLst>
          </p:cNvPr>
          <p:cNvSpPr/>
          <p:nvPr/>
        </p:nvSpPr>
        <p:spPr>
          <a:xfrm>
            <a:off x="4644208" y="1429261"/>
            <a:ext cx="1800000" cy="3158712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fr-FR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fonds diversifié en avant première</a:t>
            </a:r>
          </a:p>
          <a:p>
            <a:pPr algn="ctr"/>
            <a:endParaRPr lang="fr-FR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gamme de fonds dont 4 en suivi ISR et une gestion financière régulièrement récompensée.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avant première le fonds diversifié Amundi PROTECT 90 ESR.</a:t>
            </a:r>
          </a:p>
          <a:p>
            <a:pPr>
              <a:buClr>
                <a:schemeClr val="tx2"/>
              </a:buClr>
            </a:pPr>
            <a:endParaRPr lang="fr-FR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2"/>
              </a:buClr>
            </a:pPr>
            <a:endParaRPr lang="fr-FR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2"/>
              </a:buClr>
            </a:pPr>
            <a:r>
              <a:rPr lang="fr-FR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Retrouvez facilement  l’ensemble des fonds et leurs performances sur le site d’AGRICA EPARGNE 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3AABC09F-5CD5-497D-9698-259901A138ED}"/>
              </a:ext>
            </a:extLst>
          </p:cNvPr>
          <p:cNvGrpSpPr/>
          <p:nvPr/>
        </p:nvGrpSpPr>
        <p:grpSpPr>
          <a:xfrm rot="16200000">
            <a:off x="3417305" y="3678503"/>
            <a:ext cx="221357" cy="176707"/>
            <a:chOff x="4425951" y="2459038"/>
            <a:chExt cx="287337" cy="233363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489F615-D59F-4BF0-B1F2-4DF8A3577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1513" y="2459038"/>
              <a:ext cx="231775" cy="233363"/>
            </a:xfrm>
            <a:custGeom>
              <a:avLst/>
              <a:gdLst>
                <a:gd name="T0" fmla="*/ 22 w 59"/>
                <a:gd name="T1" fmla="*/ 3 h 59"/>
                <a:gd name="T2" fmla="*/ 1 w 59"/>
                <a:gd name="T3" fmla="*/ 26 h 59"/>
                <a:gd name="T4" fmla="*/ 0 w 59"/>
                <a:gd name="T5" fmla="*/ 30 h 59"/>
                <a:gd name="T6" fmla="*/ 1 w 59"/>
                <a:gd name="T7" fmla="*/ 33 h 59"/>
                <a:gd name="T8" fmla="*/ 21 w 59"/>
                <a:gd name="T9" fmla="*/ 56 h 59"/>
                <a:gd name="T10" fmla="*/ 29 w 59"/>
                <a:gd name="T11" fmla="*/ 57 h 59"/>
                <a:gd name="T12" fmla="*/ 29 w 59"/>
                <a:gd name="T13" fmla="*/ 49 h 59"/>
                <a:gd name="T14" fmla="*/ 17 w 59"/>
                <a:gd name="T15" fmla="*/ 35 h 59"/>
                <a:gd name="T16" fmla="*/ 53 w 59"/>
                <a:gd name="T17" fmla="*/ 35 h 59"/>
                <a:gd name="T18" fmla="*/ 59 w 59"/>
                <a:gd name="T19" fmla="*/ 30 h 59"/>
                <a:gd name="T20" fmla="*/ 53 w 59"/>
                <a:gd name="T21" fmla="*/ 25 h 59"/>
                <a:gd name="T22" fmla="*/ 17 w 59"/>
                <a:gd name="T23" fmla="*/ 25 h 59"/>
                <a:gd name="T24" fmla="*/ 30 w 59"/>
                <a:gd name="T25" fmla="*/ 10 h 59"/>
                <a:gd name="T26" fmla="*/ 30 w 59"/>
                <a:gd name="T27" fmla="*/ 2 h 59"/>
                <a:gd name="T28" fmla="*/ 22 w 59"/>
                <a:gd name="T29" fmla="*/ 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59">
                  <a:moveTo>
                    <a:pt x="22" y="3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0" y="27"/>
                    <a:pt x="0" y="29"/>
                    <a:pt x="0" y="30"/>
                  </a:cubicBezTo>
                  <a:cubicBezTo>
                    <a:pt x="0" y="31"/>
                    <a:pt x="0" y="32"/>
                    <a:pt x="1" y="33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3" y="58"/>
                    <a:pt x="27" y="59"/>
                    <a:pt x="29" y="57"/>
                  </a:cubicBezTo>
                  <a:cubicBezTo>
                    <a:pt x="31" y="55"/>
                    <a:pt x="31" y="51"/>
                    <a:pt x="29" y="49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6" y="35"/>
                    <a:pt x="59" y="33"/>
                    <a:pt x="59" y="30"/>
                  </a:cubicBezTo>
                  <a:cubicBezTo>
                    <a:pt x="59" y="27"/>
                    <a:pt x="56" y="25"/>
                    <a:pt x="5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2" y="7"/>
                    <a:pt x="32" y="4"/>
                    <a:pt x="30" y="2"/>
                  </a:cubicBezTo>
                  <a:cubicBezTo>
                    <a:pt x="27" y="0"/>
                    <a:pt x="24" y="0"/>
                    <a:pt x="22" y="3"/>
                  </a:cubicBezTo>
                </a:path>
              </a:pathLst>
            </a:custGeom>
            <a:solidFill>
              <a:srgbClr val="1D4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DB85D41F-87FD-492A-865A-43BE3EA85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951" y="2478088"/>
              <a:ext cx="39688" cy="195263"/>
            </a:xfrm>
            <a:custGeom>
              <a:avLst/>
              <a:gdLst>
                <a:gd name="T0" fmla="*/ 10 w 10"/>
                <a:gd name="T1" fmla="*/ 6 h 49"/>
                <a:gd name="T2" fmla="*/ 5 w 10"/>
                <a:gd name="T3" fmla="*/ 0 h 49"/>
                <a:gd name="T4" fmla="*/ 0 w 10"/>
                <a:gd name="T5" fmla="*/ 6 h 49"/>
                <a:gd name="T6" fmla="*/ 0 w 10"/>
                <a:gd name="T7" fmla="*/ 44 h 49"/>
                <a:gd name="T8" fmla="*/ 5 w 10"/>
                <a:gd name="T9" fmla="*/ 49 h 49"/>
                <a:gd name="T10" fmla="*/ 10 w 10"/>
                <a:gd name="T11" fmla="*/ 44 h 49"/>
                <a:gd name="T12" fmla="*/ 10 w 10"/>
                <a:gd name="T13" fmla="*/ 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9">
                  <a:moveTo>
                    <a:pt x="10" y="6"/>
                  </a:moveTo>
                  <a:cubicBezTo>
                    <a:pt x="10" y="3"/>
                    <a:pt x="8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7"/>
                    <a:pt x="2" y="49"/>
                    <a:pt x="5" y="49"/>
                  </a:cubicBezTo>
                  <a:cubicBezTo>
                    <a:pt x="8" y="49"/>
                    <a:pt x="10" y="47"/>
                    <a:pt x="10" y="44"/>
                  </a:cubicBezTo>
                  <a:lnTo>
                    <a:pt x="10" y="6"/>
                  </a:lnTo>
                  <a:close/>
                </a:path>
              </a:pathLst>
            </a:custGeom>
            <a:solidFill>
              <a:srgbClr val="1D4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78DE678F-94C6-47CF-977B-B843969650A0}"/>
              </a:ext>
            </a:extLst>
          </p:cNvPr>
          <p:cNvGrpSpPr/>
          <p:nvPr/>
        </p:nvGrpSpPr>
        <p:grpSpPr>
          <a:xfrm rot="16200000">
            <a:off x="1401081" y="3678502"/>
            <a:ext cx="221357" cy="176707"/>
            <a:chOff x="4425951" y="2459038"/>
            <a:chExt cx="287337" cy="233363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337F457-BB59-4735-9021-A926DA2EF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1513" y="2459038"/>
              <a:ext cx="231775" cy="233363"/>
            </a:xfrm>
            <a:custGeom>
              <a:avLst/>
              <a:gdLst>
                <a:gd name="T0" fmla="*/ 22 w 59"/>
                <a:gd name="T1" fmla="*/ 3 h 59"/>
                <a:gd name="T2" fmla="*/ 1 w 59"/>
                <a:gd name="T3" fmla="*/ 26 h 59"/>
                <a:gd name="T4" fmla="*/ 0 w 59"/>
                <a:gd name="T5" fmla="*/ 30 h 59"/>
                <a:gd name="T6" fmla="*/ 1 w 59"/>
                <a:gd name="T7" fmla="*/ 33 h 59"/>
                <a:gd name="T8" fmla="*/ 21 w 59"/>
                <a:gd name="T9" fmla="*/ 56 h 59"/>
                <a:gd name="T10" fmla="*/ 29 w 59"/>
                <a:gd name="T11" fmla="*/ 57 h 59"/>
                <a:gd name="T12" fmla="*/ 29 w 59"/>
                <a:gd name="T13" fmla="*/ 49 h 59"/>
                <a:gd name="T14" fmla="*/ 17 w 59"/>
                <a:gd name="T15" fmla="*/ 35 h 59"/>
                <a:gd name="T16" fmla="*/ 53 w 59"/>
                <a:gd name="T17" fmla="*/ 35 h 59"/>
                <a:gd name="T18" fmla="*/ 59 w 59"/>
                <a:gd name="T19" fmla="*/ 30 h 59"/>
                <a:gd name="T20" fmla="*/ 53 w 59"/>
                <a:gd name="T21" fmla="*/ 25 h 59"/>
                <a:gd name="T22" fmla="*/ 17 w 59"/>
                <a:gd name="T23" fmla="*/ 25 h 59"/>
                <a:gd name="T24" fmla="*/ 30 w 59"/>
                <a:gd name="T25" fmla="*/ 10 h 59"/>
                <a:gd name="T26" fmla="*/ 30 w 59"/>
                <a:gd name="T27" fmla="*/ 2 h 59"/>
                <a:gd name="T28" fmla="*/ 22 w 59"/>
                <a:gd name="T29" fmla="*/ 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59">
                  <a:moveTo>
                    <a:pt x="22" y="3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0" y="27"/>
                    <a:pt x="0" y="29"/>
                    <a:pt x="0" y="30"/>
                  </a:cubicBezTo>
                  <a:cubicBezTo>
                    <a:pt x="0" y="31"/>
                    <a:pt x="0" y="32"/>
                    <a:pt x="1" y="33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3" y="58"/>
                    <a:pt x="27" y="59"/>
                    <a:pt x="29" y="57"/>
                  </a:cubicBezTo>
                  <a:cubicBezTo>
                    <a:pt x="31" y="55"/>
                    <a:pt x="31" y="51"/>
                    <a:pt x="29" y="49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6" y="35"/>
                    <a:pt x="59" y="33"/>
                    <a:pt x="59" y="30"/>
                  </a:cubicBezTo>
                  <a:cubicBezTo>
                    <a:pt x="59" y="27"/>
                    <a:pt x="56" y="25"/>
                    <a:pt x="5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2" y="7"/>
                    <a:pt x="32" y="4"/>
                    <a:pt x="30" y="2"/>
                  </a:cubicBezTo>
                  <a:cubicBezTo>
                    <a:pt x="27" y="0"/>
                    <a:pt x="24" y="0"/>
                    <a:pt x="22" y="3"/>
                  </a:cubicBezTo>
                </a:path>
              </a:pathLst>
            </a:custGeom>
            <a:solidFill>
              <a:srgbClr val="1D4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chemeClr val="accent5"/>
                </a:solidFill>
              </a:endParaRPr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4887FB29-0AD0-468D-A114-9355C95F7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951" y="2478088"/>
              <a:ext cx="39688" cy="195263"/>
            </a:xfrm>
            <a:custGeom>
              <a:avLst/>
              <a:gdLst>
                <a:gd name="T0" fmla="*/ 10 w 10"/>
                <a:gd name="T1" fmla="*/ 6 h 49"/>
                <a:gd name="T2" fmla="*/ 5 w 10"/>
                <a:gd name="T3" fmla="*/ 0 h 49"/>
                <a:gd name="T4" fmla="*/ 0 w 10"/>
                <a:gd name="T5" fmla="*/ 6 h 49"/>
                <a:gd name="T6" fmla="*/ 0 w 10"/>
                <a:gd name="T7" fmla="*/ 44 h 49"/>
                <a:gd name="T8" fmla="*/ 5 w 10"/>
                <a:gd name="T9" fmla="*/ 49 h 49"/>
                <a:gd name="T10" fmla="*/ 10 w 10"/>
                <a:gd name="T11" fmla="*/ 44 h 49"/>
                <a:gd name="T12" fmla="*/ 10 w 10"/>
                <a:gd name="T13" fmla="*/ 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9">
                  <a:moveTo>
                    <a:pt x="10" y="6"/>
                  </a:moveTo>
                  <a:cubicBezTo>
                    <a:pt x="10" y="3"/>
                    <a:pt x="8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7"/>
                    <a:pt x="2" y="49"/>
                    <a:pt x="5" y="49"/>
                  </a:cubicBezTo>
                  <a:cubicBezTo>
                    <a:pt x="8" y="49"/>
                    <a:pt x="10" y="47"/>
                    <a:pt x="10" y="44"/>
                  </a:cubicBezTo>
                  <a:lnTo>
                    <a:pt x="10" y="6"/>
                  </a:lnTo>
                  <a:close/>
                </a:path>
              </a:pathLst>
            </a:custGeom>
            <a:solidFill>
              <a:srgbClr val="1D4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3DABEFE-6B04-4AD3-8DAE-93A8860DBB4F}"/>
              </a:ext>
            </a:extLst>
          </p:cNvPr>
          <p:cNvGrpSpPr/>
          <p:nvPr/>
        </p:nvGrpSpPr>
        <p:grpSpPr>
          <a:xfrm rot="16200000">
            <a:off x="5380879" y="3678503"/>
            <a:ext cx="221357" cy="176707"/>
            <a:chOff x="4425951" y="2459038"/>
            <a:chExt cx="287337" cy="233363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2341F0D2-F658-42D5-8E4E-4EA03A643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1513" y="2459038"/>
              <a:ext cx="231775" cy="233363"/>
            </a:xfrm>
            <a:custGeom>
              <a:avLst/>
              <a:gdLst>
                <a:gd name="T0" fmla="*/ 22 w 59"/>
                <a:gd name="T1" fmla="*/ 3 h 59"/>
                <a:gd name="T2" fmla="*/ 1 w 59"/>
                <a:gd name="T3" fmla="*/ 26 h 59"/>
                <a:gd name="T4" fmla="*/ 0 w 59"/>
                <a:gd name="T5" fmla="*/ 30 h 59"/>
                <a:gd name="T6" fmla="*/ 1 w 59"/>
                <a:gd name="T7" fmla="*/ 33 h 59"/>
                <a:gd name="T8" fmla="*/ 21 w 59"/>
                <a:gd name="T9" fmla="*/ 56 h 59"/>
                <a:gd name="T10" fmla="*/ 29 w 59"/>
                <a:gd name="T11" fmla="*/ 57 h 59"/>
                <a:gd name="T12" fmla="*/ 29 w 59"/>
                <a:gd name="T13" fmla="*/ 49 h 59"/>
                <a:gd name="T14" fmla="*/ 17 w 59"/>
                <a:gd name="T15" fmla="*/ 35 h 59"/>
                <a:gd name="T16" fmla="*/ 53 w 59"/>
                <a:gd name="T17" fmla="*/ 35 h 59"/>
                <a:gd name="T18" fmla="*/ 59 w 59"/>
                <a:gd name="T19" fmla="*/ 30 h 59"/>
                <a:gd name="T20" fmla="*/ 53 w 59"/>
                <a:gd name="T21" fmla="*/ 25 h 59"/>
                <a:gd name="T22" fmla="*/ 17 w 59"/>
                <a:gd name="T23" fmla="*/ 25 h 59"/>
                <a:gd name="T24" fmla="*/ 30 w 59"/>
                <a:gd name="T25" fmla="*/ 10 h 59"/>
                <a:gd name="T26" fmla="*/ 30 w 59"/>
                <a:gd name="T27" fmla="*/ 2 h 59"/>
                <a:gd name="T28" fmla="*/ 22 w 59"/>
                <a:gd name="T29" fmla="*/ 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59">
                  <a:moveTo>
                    <a:pt x="22" y="3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0" y="27"/>
                    <a:pt x="0" y="29"/>
                    <a:pt x="0" y="30"/>
                  </a:cubicBezTo>
                  <a:cubicBezTo>
                    <a:pt x="0" y="31"/>
                    <a:pt x="0" y="32"/>
                    <a:pt x="1" y="33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3" y="58"/>
                    <a:pt x="27" y="59"/>
                    <a:pt x="29" y="57"/>
                  </a:cubicBezTo>
                  <a:cubicBezTo>
                    <a:pt x="31" y="55"/>
                    <a:pt x="31" y="51"/>
                    <a:pt x="29" y="49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6" y="35"/>
                    <a:pt x="59" y="33"/>
                    <a:pt x="59" y="30"/>
                  </a:cubicBezTo>
                  <a:cubicBezTo>
                    <a:pt x="59" y="27"/>
                    <a:pt x="56" y="25"/>
                    <a:pt x="5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2" y="7"/>
                    <a:pt x="32" y="4"/>
                    <a:pt x="30" y="2"/>
                  </a:cubicBezTo>
                  <a:cubicBezTo>
                    <a:pt x="27" y="0"/>
                    <a:pt x="24" y="0"/>
                    <a:pt x="22" y="3"/>
                  </a:cubicBezTo>
                </a:path>
              </a:pathLst>
            </a:custGeom>
            <a:solidFill>
              <a:srgbClr val="1D4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30814C6F-9C20-4505-B8FC-1AD8A6719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951" y="2478088"/>
              <a:ext cx="39688" cy="195263"/>
            </a:xfrm>
            <a:custGeom>
              <a:avLst/>
              <a:gdLst>
                <a:gd name="T0" fmla="*/ 10 w 10"/>
                <a:gd name="T1" fmla="*/ 6 h 49"/>
                <a:gd name="T2" fmla="*/ 5 w 10"/>
                <a:gd name="T3" fmla="*/ 0 h 49"/>
                <a:gd name="T4" fmla="*/ 0 w 10"/>
                <a:gd name="T5" fmla="*/ 6 h 49"/>
                <a:gd name="T6" fmla="*/ 0 w 10"/>
                <a:gd name="T7" fmla="*/ 44 h 49"/>
                <a:gd name="T8" fmla="*/ 5 w 10"/>
                <a:gd name="T9" fmla="*/ 49 h 49"/>
                <a:gd name="T10" fmla="*/ 10 w 10"/>
                <a:gd name="T11" fmla="*/ 44 h 49"/>
                <a:gd name="T12" fmla="*/ 10 w 10"/>
                <a:gd name="T13" fmla="*/ 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9">
                  <a:moveTo>
                    <a:pt x="10" y="6"/>
                  </a:moveTo>
                  <a:cubicBezTo>
                    <a:pt x="10" y="3"/>
                    <a:pt x="8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7"/>
                    <a:pt x="2" y="49"/>
                    <a:pt x="5" y="49"/>
                  </a:cubicBezTo>
                  <a:cubicBezTo>
                    <a:pt x="8" y="49"/>
                    <a:pt x="10" y="47"/>
                    <a:pt x="10" y="44"/>
                  </a:cubicBezTo>
                  <a:lnTo>
                    <a:pt x="10" y="6"/>
                  </a:lnTo>
                  <a:close/>
                </a:path>
              </a:pathLst>
            </a:custGeom>
            <a:solidFill>
              <a:srgbClr val="1D4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1CA1532-9253-416D-91F6-6FC421CD4C7E}"/>
              </a:ext>
            </a:extLst>
          </p:cNvPr>
          <p:cNvSpPr/>
          <p:nvPr/>
        </p:nvSpPr>
        <p:spPr>
          <a:xfrm>
            <a:off x="6660432" y="1429261"/>
            <a:ext cx="1800000" cy="3158712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fr-FR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outils digitaux pour une gestion facile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fr-FR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l’entreprise : un espace de gestion simple et complet.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épargnants : gestion de son épargne en quelques clics grâce à l’appli et à l’espace client</a:t>
            </a:r>
          </a:p>
          <a:p>
            <a:pPr>
              <a:buClr>
                <a:schemeClr val="tx2"/>
              </a:buClr>
            </a:pPr>
            <a:endParaRPr lang="fr-FR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fr-FR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fr-FR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2"/>
              </a:buClr>
            </a:pPr>
            <a:r>
              <a:rPr lang="fr-FR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AGRICA remettra à la disposition de vos salariés un livret d’accueil pour répondre à leurs questions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A49A5C3B-EA43-4AC1-B8E2-398FB94A4216}"/>
              </a:ext>
            </a:extLst>
          </p:cNvPr>
          <p:cNvGrpSpPr/>
          <p:nvPr/>
        </p:nvGrpSpPr>
        <p:grpSpPr>
          <a:xfrm rot="16200000">
            <a:off x="7449753" y="3678503"/>
            <a:ext cx="221357" cy="176707"/>
            <a:chOff x="4425951" y="2459038"/>
            <a:chExt cx="287337" cy="233363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6CC9459E-F0FD-4864-ACE5-43981D4E4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1513" y="2459038"/>
              <a:ext cx="231775" cy="233363"/>
            </a:xfrm>
            <a:custGeom>
              <a:avLst/>
              <a:gdLst>
                <a:gd name="T0" fmla="*/ 22 w 59"/>
                <a:gd name="T1" fmla="*/ 3 h 59"/>
                <a:gd name="T2" fmla="*/ 1 w 59"/>
                <a:gd name="T3" fmla="*/ 26 h 59"/>
                <a:gd name="T4" fmla="*/ 0 w 59"/>
                <a:gd name="T5" fmla="*/ 30 h 59"/>
                <a:gd name="T6" fmla="*/ 1 w 59"/>
                <a:gd name="T7" fmla="*/ 33 h 59"/>
                <a:gd name="T8" fmla="*/ 21 w 59"/>
                <a:gd name="T9" fmla="*/ 56 h 59"/>
                <a:gd name="T10" fmla="*/ 29 w 59"/>
                <a:gd name="T11" fmla="*/ 57 h 59"/>
                <a:gd name="T12" fmla="*/ 29 w 59"/>
                <a:gd name="T13" fmla="*/ 49 h 59"/>
                <a:gd name="T14" fmla="*/ 17 w 59"/>
                <a:gd name="T15" fmla="*/ 35 h 59"/>
                <a:gd name="T16" fmla="*/ 53 w 59"/>
                <a:gd name="T17" fmla="*/ 35 h 59"/>
                <a:gd name="T18" fmla="*/ 59 w 59"/>
                <a:gd name="T19" fmla="*/ 30 h 59"/>
                <a:gd name="T20" fmla="*/ 53 w 59"/>
                <a:gd name="T21" fmla="*/ 25 h 59"/>
                <a:gd name="T22" fmla="*/ 17 w 59"/>
                <a:gd name="T23" fmla="*/ 25 h 59"/>
                <a:gd name="T24" fmla="*/ 30 w 59"/>
                <a:gd name="T25" fmla="*/ 10 h 59"/>
                <a:gd name="T26" fmla="*/ 30 w 59"/>
                <a:gd name="T27" fmla="*/ 2 h 59"/>
                <a:gd name="T28" fmla="*/ 22 w 59"/>
                <a:gd name="T29" fmla="*/ 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59">
                  <a:moveTo>
                    <a:pt x="22" y="3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0" y="27"/>
                    <a:pt x="0" y="29"/>
                    <a:pt x="0" y="30"/>
                  </a:cubicBezTo>
                  <a:cubicBezTo>
                    <a:pt x="0" y="31"/>
                    <a:pt x="0" y="32"/>
                    <a:pt x="1" y="33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3" y="58"/>
                    <a:pt x="27" y="59"/>
                    <a:pt x="29" y="57"/>
                  </a:cubicBezTo>
                  <a:cubicBezTo>
                    <a:pt x="31" y="55"/>
                    <a:pt x="31" y="51"/>
                    <a:pt x="29" y="49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6" y="35"/>
                    <a:pt x="59" y="33"/>
                    <a:pt x="59" y="30"/>
                  </a:cubicBezTo>
                  <a:cubicBezTo>
                    <a:pt x="59" y="27"/>
                    <a:pt x="56" y="25"/>
                    <a:pt x="5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2" y="7"/>
                    <a:pt x="32" y="4"/>
                    <a:pt x="30" y="2"/>
                  </a:cubicBezTo>
                  <a:cubicBezTo>
                    <a:pt x="27" y="0"/>
                    <a:pt x="24" y="0"/>
                    <a:pt x="22" y="3"/>
                  </a:cubicBezTo>
                </a:path>
              </a:pathLst>
            </a:custGeom>
            <a:solidFill>
              <a:srgbClr val="1D4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ACDF8616-49A8-4A8F-9F7B-D6DF69FAB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951" y="2478088"/>
              <a:ext cx="39688" cy="195263"/>
            </a:xfrm>
            <a:custGeom>
              <a:avLst/>
              <a:gdLst>
                <a:gd name="T0" fmla="*/ 10 w 10"/>
                <a:gd name="T1" fmla="*/ 6 h 49"/>
                <a:gd name="T2" fmla="*/ 5 w 10"/>
                <a:gd name="T3" fmla="*/ 0 h 49"/>
                <a:gd name="T4" fmla="*/ 0 w 10"/>
                <a:gd name="T5" fmla="*/ 6 h 49"/>
                <a:gd name="T6" fmla="*/ 0 w 10"/>
                <a:gd name="T7" fmla="*/ 44 h 49"/>
                <a:gd name="T8" fmla="*/ 5 w 10"/>
                <a:gd name="T9" fmla="*/ 49 h 49"/>
                <a:gd name="T10" fmla="*/ 10 w 10"/>
                <a:gd name="T11" fmla="*/ 44 h 49"/>
                <a:gd name="T12" fmla="*/ 10 w 10"/>
                <a:gd name="T13" fmla="*/ 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9">
                  <a:moveTo>
                    <a:pt x="10" y="6"/>
                  </a:moveTo>
                  <a:cubicBezTo>
                    <a:pt x="10" y="3"/>
                    <a:pt x="8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7"/>
                    <a:pt x="2" y="49"/>
                    <a:pt x="5" y="49"/>
                  </a:cubicBezTo>
                  <a:cubicBezTo>
                    <a:pt x="8" y="49"/>
                    <a:pt x="10" y="47"/>
                    <a:pt x="10" y="44"/>
                  </a:cubicBezTo>
                  <a:lnTo>
                    <a:pt x="10" y="6"/>
                  </a:lnTo>
                  <a:close/>
                </a:path>
              </a:pathLst>
            </a:custGeom>
            <a:solidFill>
              <a:srgbClr val="1D4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67DB66C9-60EA-458A-894F-FF40317AD529}"/>
              </a:ext>
            </a:extLst>
          </p:cNvPr>
          <p:cNvGrpSpPr/>
          <p:nvPr/>
        </p:nvGrpSpPr>
        <p:grpSpPr>
          <a:xfrm>
            <a:off x="1241759" y="1075030"/>
            <a:ext cx="540000" cy="540000"/>
            <a:chOff x="1403713" y="900842"/>
            <a:chExt cx="540000" cy="540000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087FB897-580A-4A24-A733-0D9A4CADDA6E}"/>
                </a:ext>
              </a:extLst>
            </p:cNvPr>
            <p:cNvSpPr/>
            <p:nvPr/>
          </p:nvSpPr>
          <p:spPr>
            <a:xfrm>
              <a:off x="1403713" y="900842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8" name="Graphique 27" descr="Euro">
              <a:extLst>
                <a:ext uri="{FF2B5EF4-FFF2-40B4-BE49-F238E27FC236}">
                  <a16:creationId xmlns:a16="http://schemas.microsoft.com/office/drawing/2014/main" id="{6A6953F6-BFDA-40B3-BEB4-91939F242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93713" y="990842"/>
              <a:ext cx="360000" cy="360000"/>
            </a:xfrm>
            <a:prstGeom prst="rect">
              <a:avLst/>
            </a:prstGeom>
          </p:spPr>
        </p:pic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87E74A1D-5D1A-434F-80C9-37EA8E3FED43}"/>
              </a:ext>
            </a:extLst>
          </p:cNvPr>
          <p:cNvSpPr/>
          <p:nvPr/>
        </p:nvSpPr>
        <p:spPr>
          <a:xfrm>
            <a:off x="3254439" y="1054431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4DBC6C7A-8195-4CEF-A25E-A3C75F5805AC}"/>
              </a:ext>
            </a:extLst>
          </p:cNvPr>
          <p:cNvSpPr/>
          <p:nvPr/>
        </p:nvSpPr>
        <p:spPr>
          <a:xfrm>
            <a:off x="5274209" y="1054431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B42945BB-E293-46C9-B4D6-1D00941EA0ED}"/>
              </a:ext>
            </a:extLst>
          </p:cNvPr>
          <p:cNvGrpSpPr/>
          <p:nvPr/>
        </p:nvGrpSpPr>
        <p:grpSpPr>
          <a:xfrm>
            <a:off x="7290431" y="1067182"/>
            <a:ext cx="540000" cy="540000"/>
            <a:chOff x="7506455" y="1129549"/>
            <a:chExt cx="540000" cy="540000"/>
          </a:xfrm>
          <a:solidFill>
            <a:schemeClr val="bg1"/>
          </a:solidFill>
        </p:grpSpPr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BCE92182-2703-4478-B63D-165C43A790E7}"/>
                </a:ext>
              </a:extLst>
            </p:cNvPr>
            <p:cNvSpPr/>
            <p:nvPr/>
          </p:nvSpPr>
          <p:spPr>
            <a:xfrm>
              <a:off x="7506455" y="1129549"/>
              <a:ext cx="540000" cy="540000"/>
            </a:xfrm>
            <a:prstGeom prst="ellipse">
              <a:avLst/>
            </a:prstGeom>
            <a:grpFill/>
            <a:ln w="952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0" name="Graphique 39" descr="Smartphone">
              <a:extLst>
                <a:ext uri="{FF2B5EF4-FFF2-40B4-BE49-F238E27FC236}">
                  <a16:creationId xmlns:a16="http://schemas.microsoft.com/office/drawing/2014/main" id="{7B3A51E3-032D-42C9-843C-E0106C0D70D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589254" y="1204127"/>
              <a:ext cx="396000" cy="396000"/>
            </a:xfrm>
            <a:prstGeom prst="rect">
              <a:avLst/>
            </a:prstGeom>
          </p:spPr>
        </p:pic>
      </p:grpSp>
      <p:pic>
        <p:nvPicPr>
          <p:cNvPr id="42" name="Graphique 41" descr="Poignée de main">
            <a:extLst>
              <a:ext uri="{FF2B5EF4-FFF2-40B4-BE49-F238E27FC236}">
                <a16:creationId xmlns:a16="http://schemas.microsoft.com/office/drawing/2014/main" id="{E9F86BBE-A8A4-4BE6-9901-EF4D4B8E76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47992" y="1095646"/>
            <a:ext cx="540000" cy="540000"/>
          </a:xfrm>
          <a:prstGeom prst="rect">
            <a:avLst/>
          </a:prstGeom>
        </p:spPr>
      </p:pic>
      <p:pic>
        <p:nvPicPr>
          <p:cNvPr id="45" name="Graphique 44" descr="Tendance à la hausse">
            <a:extLst>
              <a:ext uri="{FF2B5EF4-FFF2-40B4-BE49-F238E27FC236}">
                <a16:creationId xmlns:a16="http://schemas.microsoft.com/office/drawing/2014/main" id="{3C7693B1-D01E-4C74-88CC-9E3166A45C6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28208" y="1094731"/>
            <a:ext cx="432000" cy="43200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66C5B191-5B90-49A9-8C19-2E7BAB87D5CC}"/>
              </a:ext>
            </a:extLst>
          </p:cNvPr>
          <p:cNvSpPr/>
          <p:nvPr/>
        </p:nvSpPr>
        <p:spPr>
          <a:xfrm>
            <a:off x="360000" y="1004179"/>
            <a:ext cx="457791" cy="411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07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1FB3A6-8180-497B-BE31-02034DB3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Votre contact privilégié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ECAE92-2C0E-4ABC-A25F-FDCC3153A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840" y="1229282"/>
            <a:ext cx="5256128" cy="31750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</a:rPr>
              <a:t>VOTRE EXPERT EPARGNE ENTREPRISE </a:t>
            </a:r>
          </a:p>
          <a:p>
            <a:pPr>
              <a:lnSpc>
                <a:spcPct val="100000"/>
              </a:lnSpc>
            </a:pPr>
            <a:endParaRPr lang="fr-FR" sz="1200" b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dirty="0">
                <a:solidFill>
                  <a:schemeClr val="tx2"/>
                </a:solidFill>
                <a:latin typeface="Arial" panose="020B0604020202020204" pitchFamily="34" charset="0"/>
              </a:rPr>
              <a:t>Prénom NOM </a:t>
            </a:r>
          </a:p>
          <a:p>
            <a:pPr>
              <a:lnSpc>
                <a:spcPct val="100000"/>
              </a:lnSpc>
            </a:pPr>
            <a:endParaRPr lang="fr-FR" sz="1200" b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b="0" dirty="0">
                <a:solidFill>
                  <a:schemeClr val="tx2"/>
                </a:solidFill>
                <a:latin typeface="Arial" panose="020B0604020202020204" pitchFamily="34" charset="0"/>
              </a:rPr>
              <a:t>Numéro de téléphone agence</a:t>
            </a:r>
          </a:p>
          <a:p>
            <a:pPr>
              <a:lnSpc>
                <a:spcPct val="100000"/>
              </a:lnSpc>
            </a:pPr>
            <a:r>
              <a:rPr lang="fr-FR" sz="1200" b="0" dirty="0">
                <a:solidFill>
                  <a:schemeClr val="tx2"/>
                </a:solidFill>
                <a:latin typeface="Arial" panose="020B0604020202020204" pitchFamily="34" charset="0"/>
              </a:rPr>
              <a:t>Numéro de téléphone portable</a:t>
            </a:r>
          </a:p>
          <a:p>
            <a:pPr>
              <a:lnSpc>
                <a:spcPct val="100000"/>
              </a:lnSpc>
            </a:pPr>
            <a:endParaRPr lang="fr-FR" sz="1200" b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b="0" dirty="0">
                <a:solidFill>
                  <a:schemeClr val="tx2"/>
                </a:solidFill>
                <a:latin typeface="Arial" panose="020B0604020202020204" pitchFamily="34" charset="0"/>
              </a:rPr>
              <a:t>Adresse email </a:t>
            </a:r>
          </a:p>
          <a:p>
            <a:pPr>
              <a:lnSpc>
                <a:spcPct val="100000"/>
              </a:lnSpc>
            </a:pPr>
            <a:endParaRPr lang="fr-FR" sz="1200" b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b="0" dirty="0">
                <a:solidFill>
                  <a:schemeClr val="tx2"/>
                </a:solidFill>
                <a:latin typeface="Arial" panose="020B0604020202020204" pitchFamily="34" charset="0"/>
              </a:rPr>
              <a:t>Adresse ligne 1</a:t>
            </a:r>
          </a:p>
          <a:p>
            <a:pPr>
              <a:lnSpc>
                <a:spcPct val="100000"/>
              </a:lnSpc>
            </a:pPr>
            <a:r>
              <a:rPr lang="fr-FR" sz="1200" b="0" dirty="0">
                <a:solidFill>
                  <a:schemeClr val="tx2"/>
                </a:solidFill>
                <a:latin typeface="Arial" panose="020B0604020202020204" pitchFamily="34" charset="0"/>
              </a:rPr>
              <a:t>Adresse ligne 2</a:t>
            </a:r>
          </a:p>
          <a:p>
            <a:pPr>
              <a:lnSpc>
                <a:spcPct val="100000"/>
              </a:lnSpc>
            </a:pPr>
            <a:r>
              <a:rPr lang="fr-FR" sz="1200" b="0" dirty="0">
                <a:solidFill>
                  <a:schemeClr val="tx2"/>
                </a:solidFill>
                <a:latin typeface="Arial" panose="020B0604020202020204" pitchFamily="34" charset="0"/>
              </a:rPr>
              <a:t>Code postal et ville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AE2956-AAA1-422A-9D9F-CB51BDC59D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L’offre EPARGNE SALARIALE UNEP AGRICA</a:t>
            </a:r>
          </a:p>
          <a:p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FE3F3E-87B0-4036-8185-0AA61DC47B2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5E6656D-AA46-42AD-BCEF-6979D2BD574E}" type="datetime6">
              <a:rPr lang="fr-FR" smtClean="0"/>
              <a:t>janvier 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5A6BAB-6B30-476E-B963-4BC76BC185A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r-FR"/>
              <a:t>AGRICA PREVOYANCE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E9FA9A-8BE6-4D5F-96FB-1A103C3689F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4701A2-C6F6-46A9-8376-E6B4FD0DB400}" type="slidenum">
              <a:rPr lang="fr-FR" smtClean="0"/>
              <a:pPr/>
              <a:t>5</a:t>
            </a:fld>
            <a:r>
              <a:rPr lang="fr-FR"/>
              <a:t> /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C8E7E4-E9F4-4A04-808A-B3173BBEA922}"/>
              </a:ext>
            </a:extLst>
          </p:cNvPr>
          <p:cNvSpPr/>
          <p:nvPr/>
        </p:nvSpPr>
        <p:spPr>
          <a:xfrm>
            <a:off x="360000" y="1059581"/>
            <a:ext cx="395576" cy="3592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68CD46C-BC8F-44F6-9642-483621233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7694"/>
            <a:ext cx="419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F5A3C95-A5C5-4DEE-BEE7-1CFD406720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302" y="3408647"/>
            <a:ext cx="720000" cy="7200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0E1A1FB-8CB0-4E9E-A4D3-FD1173ACD3D4}"/>
              </a:ext>
            </a:extLst>
          </p:cNvPr>
          <p:cNvSpPr txBox="1"/>
          <p:nvPr/>
        </p:nvSpPr>
        <p:spPr>
          <a:xfrm>
            <a:off x="2269418" y="2765972"/>
            <a:ext cx="5597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" b="1" dirty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</a:p>
        </p:txBody>
      </p:sp>
    </p:spTree>
    <p:extLst>
      <p:ext uri="{BB962C8B-B14F-4D97-AF65-F5344CB8AC3E}">
        <p14:creationId xmlns:p14="http://schemas.microsoft.com/office/powerpoint/2010/main" val="39017020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grica prévoyance">
      <a:dk1>
        <a:srgbClr val="2F3F7E"/>
      </a:dk1>
      <a:lt1>
        <a:srgbClr val="FFFFFF"/>
      </a:lt1>
      <a:dk2>
        <a:srgbClr val="2F3F7E"/>
      </a:dk2>
      <a:lt2>
        <a:srgbClr val="DEDC00"/>
      </a:lt2>
      <a:accent1>
        <a:srgbClr val="91D0D4"/>
      </a:accent1>
      <a:accent2>
        <a:srgbClr val="D8E3ED"/>
      </a:accent2>
      <a:accent3>
        <a:srgbClr val="ABD303"/>
      </a:accent3>
      <a:accent4>
        <a:srgbClr val="7F7F7F"/>
      </a:accent4>
      <a:accent5>
        <a:srgbClr val="4B9F99"/>
      </a:accent5>
      <a:accent6>
        <a:srgbClr val="61B628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906_00057_GABARIT_PPT_16-9-PREVOYANCE" id="{6FFD9CDD-18EB-1148-891D-BEEDA60CE8C6}" vid="{531F1A95-439B-2347-8AB6-62ECB59B97C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GABARIT_AGRICA-PREVOYANCE_16-9</Template>
  <TotalTime>335</TotalTime>
  <Words>606</Words>
  <Application>Microsoft Office PowerPoint</Application>
  <PresentationFormat>Affichage à l'écran (16:9)</PresentationFormat>
  <Paragraphs>122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Gilroy</vt:lpstr>
      <vt:lpstr>Gilroy Bold</vt:lpstr>
      <vt:lpstr>Open Sans</vt:lpstr>
      <vt:lpstr>Wingdings</vt:lpstr>
      <vt:lpstr>Thème Office</vt:lpstr>
      <vt:lpstr>L’OFFRE D’épargne salariale unep</vt:lpstr>
      <vt:lpstr>Pourquoi cette offre?</vt:lpstr>
      <vt:lpstr>L’OFFRE EPARGNE SALARIALE UNEP AGRICA</vt:lpstr>
      <vt:lpstr>LES AVANTAGES DE L’OFFRE</vt:lpstr>
      <vt:lpstr>Votre contact privilégié</vt:lpstr>
    </vt:vector>
  </TitlesOfParts>
  <Company>ORC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L’OFFRE D’épargne salariale unep</dc:title>
  <dc:creator>DE TINGUY Clementine</dc:creator>
  <cp:lastModifiedBy>DE TINGUY Clementine</cp:lastModifiedBy>
  <cp:revision>24</cp:revision>
  <dcterms:created xsi:type="dcterms:W3CDTF">2021-01-05T13:13:12Z</dcterms:created>
  <dcterms:modified xsi:type="dcterms:W3CDTF">2021-01-11T15:08:34Z</dcterms:modified>
</cp:coreProperties>
</file>